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5" r:id="rId3"/>
    <p:sldMasterId id="2147483686" r:id="rId4"/>
    <p:sldMasterId id="2147483687" r:id="rId5"/>
    <p:sldMasterId id="2147483688" r:id="rId6"/>
  </p:sldMasterIdLst>
  <p:notesMasterIdLst>
    <p:notesMasterId r:id="rId29"/>
  </p:notesMasterIdLst>
  <p:sldIdLst>
    <p:sldId id="580" r:id="rId7"/>
    <p:sldId id="461" r:id="rId8"/>
    <p:sldId id="562" r:id="rId9"/>
    <p:sldId id="547" r:id="rId10"/>
    <p:sldId id="583" r:id="rId11"/>
    <p:sldId id="593" r:id="rId12"/>
    <p:sldId id="588" r:id="rId13"/>
    <p:sldId id="595" r:id="rId14"/>
    <p:sldId id="594" r:id="rId15"/>
    <p:sldId id="612" r:id="rId16"/>
    <p:sldId id="614" r:id="rId17"/>
    <p:sldId id="620" r:id="rId18"/>
    <p:sldId id="618" r:id="rId19"/>
    <p:sldId id="590" r:id="rId20"/>
    <p:sldId id="615" r:id="rId21"/>
    <p:sldId id="616" r:id="rId22"/>
    <p:sldId id="617" r:id="rId23"/>
    <p:sldId id="591" r:id="rId24"/>
    <p:sldId id="604" r:id="rId25"/>
    <p:sldId id="608" r:id="rId26"/>
    <p:sldId id="576" r:id="rId27"/>
    <p:sldId id="610" r:id="rId2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F8F8"/>
    <a:srgbClr val="781E19"/>
    <a:srgbClr val="A9BECB"/>
    <a:srgbClr val="DDDDDD"/>
    <a:srgbClr val="21A3D0"/>
    <a:srgbClr val="AF1D5C"/>
    <a:srgbClr val="D01C63"/>
    <a:srgbClr val="112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8" d="100"/>
          <a:sy n="68" d="100"/>
        </p:scale>
        <p:origin x="792" y="78"/>
      </p:cViewPr>
      <p:guideLst>
        <p:guide orient="horz" pos="2142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94A9680-0C50-4218-A3EA-A316B2356B64}" type="datetimeFigureOut">
              <a:rPr lang="zh-CN" altLang="en-US"/>
              <a:pPr>
                <a:defRPr/>
              </a:pPr>
              <a:t>2017/5/12</a:t>
            </a:fld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7BD45032-6C74-40AE-9D96-40B591E1CD5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8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1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68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8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328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383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65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69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69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066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338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333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60622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899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7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50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7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3690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846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440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11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56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3795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4567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917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91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721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66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966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09255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9980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10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03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9301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960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152947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3330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9799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46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19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967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2141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257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43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3262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258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535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68710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55254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476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545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43" y="2130429"/>
            <a:ext cx="10363517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484" y="3886200"/>
            <a:ext cx="853503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1849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936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19" y="4406904"/>
            <a:ext cx="1036351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19" y="2906713"/>
            <a:ext cx="1036351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42886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2288" y="1600200"/>
            <a:ext cx="5151072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524" y="1600200"/>
            <a:ext cx="5153189" cy="4276725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11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7832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96" y="1535113"/>
            <a:ext cx="53859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96" y="2174875"/>
            <a:ext cx="53859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412" y="1535113"/>
            <a:ext cx="53880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412" y="2174875"/>
            <a:ext cx="53880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5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85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430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739956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62097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415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385" y="590554"/>
            <a:ext cx="2626328" cy="5286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42288" y="590554"/>
            <a:ext cx="7677933" cy="5286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93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82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3050"/>
            <a:ext cx="4010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905" y="273054"/>
            <a:ext cx="681660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95" y="1435103"/>
            <a:ext cx="40103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109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304" y="4800600"/>
            <a:ext cx="73160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304" y="612775"/>
            <a:ext cx="7316045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304" y="5367338"/>
            <a:ext cx="73160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09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ECLOGO-eff-0-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33" y="2886075"/>
            <a:ext cx="106026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PPECLOGO-eff-0-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05" y="2757492"/>
            <a:ext cx="109624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PPECLOGO-eff-0-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6" y="1447800"/>
            <a:ext cx="3013609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PPECLOGO-eff-0-1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92" y="3770317"/>
            <a:ext cx="52484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PPECLOGO-eff-0-1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89" y="2903538"/>
            <a:ext cx="40209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8" descr="PPECLOGO-eff-0-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936" y="2574925"/>
            <a:ext cx="981963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9" descr="PPECLOGO-eff-5-4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21" y="3206750"/>
            <a:ext cx="147717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10" descr="PPECLOGO-eff-5-2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05" y="3446463"/>
            <a:ext cx="183483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1" descr="PPECLOGO-eff-5-4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17" y="2725738"/>
            <a:ext cx="1115291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2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57" y="3624263"/>
            <a:ext cx="520609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3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49" y="2365379"/>
            <a:ext cx="52272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4" descr="PPECLOGO-eff2-1-2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811" y="2795588"/>
            <a:ext cx="1697272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8" name="Picture 15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76" y="2786067"/>
            <a:ext cx="43595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6" descr="PPECLOGO-eff2-1-4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89" y="3325814"/>
            <a:ext cx="702611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17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532" y="2909892"/>
            <a:ext cx="359771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8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328" y="3446467"/>
            <a:ext cx="281467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2290" y="590550"/>
            <a:ext cx="1050742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6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2290" y="1600200"/>
            <a:ext cx="10507425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56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4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6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6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6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4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4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5pPr>
      <a:lvl6pPr marL="457109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6pPr>
      <a:lvl7pPr marL="914217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7pPr>
      <a:lvl8pPr marL="1371326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8pPr>
      <a:lvl9pPr marL="1828434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pitchFamily="34" charset="0"/>
          <a:ea typeface="微软雅黑" pitchFamily="34" charset="-122"/>
        </a:defRPr>
      </a:lvl9pPr>
    </p:titleStyle>
    <p:bodyStyle>
      <a:lvl1pPr marL="342831" indent="-342831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801" indent="-28569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1" charset="-122"/>
        </a:defRPr>
      </a:lvl2pPr>
      <a:lvl3pPr marL="1142771" indent="-22855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880" indent="-22855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989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097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206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8314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5423" indent="-22855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9391"/>
            <a:ext cx="10116617" cy="347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1127452" y="1913204"/>
            <a:ext cx="10114862" cy="84291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1127452" y="5432941"/>
            <a:ext cx="10114862" cy="84291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圆角矩形 53"/>
          <p:cNvSpPr>
            <a:spLocks noChangeArrowheads="1"/>
          </p:cNvSpPr>
          <p:nvPr/>
        </p:nvSpPr>
        <p:spPr bwMode="auto">
          <a:xfrm>
            <a:off x="6653909" y="5895548"/>
            <a:ext cx="1233274" cy="360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1A3D0"/>
              </a:solidFill>
            </a:endParaRPr>
          </a:p>
        </p:txBody>
      </p:sp>
      <p:sp>
        <p:nvSpPr>
          <p:cNvPr id="8198" name="TextBox 55"/>
          <p:cNvSpPr txBox="1">
            <a:spLocks noChangeArrowheads="1"/>
          </p:cNvSpPr>
          <p:nvPr/>
        </p:nvSpPr>
        <p:spPr bwMode="auto">
          <a:xfrm>
            <a:off x="5184140" y="5820951"/>
            <a:ext cx="134438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尤安升</a:t>
            </a:r>
          </a:p>
        </p:txBody>
      </p:sp>
      <p:sp>
        <p:nvSpPr>
          <p:cNvPr id="8199" name="TextBox 56"/>
          <p:cNvSpPr txBox="1">
            <a:spLocks noChangeArrowheads="1"/>
          </p:cNvSpPr>
          <p:nvPr/>
        </p:nvSpPr>
        <p:spPr bwMode="auto">
          <a:xfrm>
            <a:off x="7963370" y="5820951"/>
            <a:ext cx="209307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童</a:t>
            </a:r>
            <a:r>
              <a:rPr lang="zh-CN" altLang="en-US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云海  副教授</a:t>
            </a:r>
            <a:endParaRPr 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0" name="TextBox 58"/>
          <p:cNvSpPr txBox="1">
            <a:spLocks noChangeArrowheads="1"/>
          </p:cNvSpPr>
          <p:nvPr/>
        </p:nvSpPr>
        <p:spPr bwMode="auto">
          <a:xfrm>
            <a:off x="6696765" y="5820951"/>
            <a:ext cx="119041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指导老师</a:t>
            </a:r>
            <a:endParaRPr lang="en-US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1" name="圆角矩形 59"/>
          <p:cNvSpPr>
            <a:spLocks noChangeArrowheads="1"/>
          </p:cNvSpPr>
          <p:nvPr/>
        </p:nvSpPr>
        <p:spPr bwMode="auto">
          <a:xfrm>
            <a:off x="3879441" y="5895548"/>
            <a:ext cx="1233274" cy="360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1A3D0"/>
              </a:solidFill>
            </a:endParaRPr>
          </a:p>
        </p:txBody>
      </p:sp>
      <p:sp>
        <p:nvSpPr>
          <p:cNvPr id="8202" name="TextBox 60"/>
          <p:cNvSpPr txBox="1">
            <a:spLocks noChangeArrowheads="1"/>
          </p:cNvSpPr>
          <p:nvPr/>
        </p:nvSpPr>
        <p:spPr bwMode="auto">
          <a:xfrm>
            <a:off x="3922297" y="5820951"/>
            <a:ext cx="119041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答辩人</a:t>
            </a:r>
            <a:endParaRPr lang="en-US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3" name="Rectangle 3"/>
          <p:cNvSpPr txBox="1">
            <a:spLocks noChangeArrowheads="1"/>
          </p:cNvSpPr>
          <p:nvPr/>
        </p:nvSpPr>
        <p:spPr bwMode="auto">
          <a:xfrm>
            <a:off x="2207568" y="3543263"/>
            <a:ext cx="7566828" cy="7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面向拥挤场景视频人物检测和计数方法的设计与实现</a:t>
            </a:r>
            <a:endParaRPr lang="zh-CN" altLang="en-US" sz="4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5" name="TextBox 63"/>
          <p:cNvSpPr txBox="1">
            <a:spLocks noChangeArrowheads="1"/>
          </p:cNvSpPr>
          <p:nvPr/>
        </p:nvSpPr>
        <p:spPr bwMode="auto">
          <a:xfrm>
            <a:off x="2351584" y="2565549"/>
            <a:ext cx="376848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学院：信息科学技术学院</a:t>
            </a:r>
            <a:endParaRPr 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06" name="TextBox 64"/>
          <p:cNvSpPr txBox="1">
            <a:spLocks noChangeArrowheads="1"/>
          </p:cNvSpPr>
          <p:nvPr/>
        </p:nvSpPr>
        <p:spPr bwMode="auto">
          <a:xfrm>
            <a:off x="6554873" y="2565549"/>
            <a:ext cx="350156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专业：计算机科学与技术</a:t>
            </a:r>
            <a:endParaRPr 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151784" y="703120"/>
            <a:ext cx="3274445" cy="925995"/>
            <a:chOff x="479376" y="479847"/>
            <a:chExt cx="4271963" cy="1208088"/>
          </a:xfrm>
        </p:grpSpPr>
        <p:sp>
          <p:nvSpPr>
            <p:cNvPr id="71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6184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3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animBg="1" autoUpdateAnimBg="0"/>
      <p:bldP spid="8196" grpId="0" animBg="1" autoUpdateAnimBg="0"/>
      <p:bldP spid="8197" grpId="0" animBg="1" autoUpdateAnimBg="0"/>
      <p:bldP spid="8198" grpId="0" autoUpdateAnimBg="0"/>
      <p:bldP spid="8199" grpId="0" autoUpdateAnimBg="0"/>
      <p:bldP spid="8200" grpId="0" autoUpdateAnimBg="0"/>
      <p:bldP spid="8201" grpId="0" animBg="1" autoUpdateAnimBg="0"/>
      <p:bldP spid="8202" grpId="0" autoUpdateAnimBg="0"/>
      <p:bldP spid="8203" grpId="0" autoUpdateAnimBg="0"/>
      <p:bldP spid="8205" grpId="0" autoUpdateAnimBg="0"/>
      <p:bldP spid="820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7423827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沿时间卷积来连接时序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信息（参数共享）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98" y="2510533"/>
            <a:ext cx="4303642" cy="2459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10" y="3992336"/>
            <a:ext cx="928159" cy="7712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1586" y="3583246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957526" y="1961413"/>
            <a:ext cx="500812" cy="1210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950636" y="2963180"/>
            <a:ext cx="507702" cy="356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409302" y="3657217"/>
            <a:ext cx="419458" cy="32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459323"/>
            <a:ext cx="1334134" cy="44179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11" y="1575770"/>
            <a:ext cx="928159" cy="7712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10" y="2510533"/>
            <a:ext cx="928159" cy="7712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10" y="4909492"/>
            <a:ext cx="928159" cy="7712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338" y="3012995"/>
            <a:ext cx="1933575" cy="1152525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1960512" y="3793910"/>
            <a:ext cx="497826" cy="58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947449" y="3992337"/>
            <a:ext cx="510889" cy="135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2" idx="1"/>
          </p:cNvCxnSpPr>
          <p:nvPr/>
        </p:nvCxnSpPr>
        <p:spPr>
          <a:xfrm flipV="1">
            <a:off x="4391913" y="1961414"/>
            <a:ext cx="514698" cy="1210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3" idx="1"/>
          </p:cNvCxnSpPr>
          <p:nvPr/>
        </p:nvCxnSpPr>
        <p:spPr>
          <a:xfrm flipV="1">
            <a:off x="4391913" y="2896177"/>
            <a:ext cx="514697" cy="38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6" idx="1"/>
          </p:cNvCxnSpPr>
          <p:nvPr/>
        </p:nvCxnSpPr>
        <p:spPr>
          <a:xfrm>
            <a:off x="4391913" y="3793910"/>
            <a:ext cx="514697" cy="58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4" idx="1"/>
          </p:cNvCxnSpPr>
          <p:nvPr/>
        </p:nvCxnSpPr>
        <p:spPr>
          <a:xfrm>
            <a:off x="4391913" y="3992337"/>
            <a:ext cx="514697" cy="1302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370689" y="1942426"/>
            <a:ext cx="6042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396879" y="2860855"/>
            <a:ext cx="578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5396879" y="4362529"/>
            <a:ext cx="578081" cy="1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5368614" y="5278756"/>
            <a:ext cx="606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 bwMode="auto">
          <a:xfrm>
            <a:off x="5974960" y="1700808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5974960" y="2639155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5974960" y="4154230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974960" y="5062732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流程图: 接点 52"/>
          <p:cNvSpPr/>
          <p:nvPr/>
        </p:nvSpPr>
        <p:spPr bwMode="auto">
          <a:xfrm>
            <a:off x="7176280" y="3501008"/>
            <a:ext cx="304870" cy="292902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121110" y="3355071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2"/>
                </a:solidFill>
              </a:rPr>
              <a:t>+</a:t>
            </a:r>
            <a:endParaRPr lang="zh-CN" altLang="en-US" sz="3200" b="1" dirty="0">
              <a:solidFill>
                <a:schemeClr val="bg2"/>
              </a:solidFill>
            </a:endParaRPr>
          </a:p>
        </p:txBody>
      </p:sp>
      <p:cxnSp>
        <p:nvCxnSpPr>
          <p:cNvPr id="62" name="直接箭头连接符 61"/>
          <p:cNvCxnSpPr>
            <a:stCxn id="52" idx="3"/>
          </p:cNvCxnSpPr>
          <p:nvPr/>
        </p:nvCxnSpPr>
        <p:spPr>
          <a:xfrm>
            <a:off x="6562794" y="1916832"/>
            <a:ext cx="615335" cy="160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55" idx="3"/>
            <a:endCxn id="59" idx="1"/>
          </p:cNvCxnSpPr>
          <p:nvPr/>
        </p:nvCxnSpPr>
        <p:spPr>
          <a:xfrm>
            <a:off x="6562794" y="2855179"/>
            <a:ext cx="558316" cy="79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6" idx="3"/>
            <a:endCxn id="59" idx="1"/>
          </p:cNvCxnSpPr>
          <p:nvPr/>
        </p:nvCxnSpPr>
        <p:spPr>
          <a:xfrm flipV="1">
            <a:off x="6562794" y="3647459"/>
            <a:ext cx="558316" cy="72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7" idx="3"/>
          </p:cNvCxnSpPr>
          <p:nvPr/>
        </p:nvCxnSpPr>
        <p:spPr>
          <a:xfrm flipV="1">
            <a:off x="6562794" y="3753063"/>
            <a:ext cx="613486" cy="152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093338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7757252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沿时间卷积来连接时序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信息（参数不共享）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4" y="2323460"/>
            <a:ext cx="2680447" cy="1174764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4" y="4088402"/>
            <a:ext cx="2680448" cy="1174764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84" y="5278572"/>
            <a:ext cx="2680448" cy="11747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31" y="2787226"/>
            <a:ext cx="190500" cy="238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887" y="4563953"/>
            <a:ext cx="190500" cy="238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62" y="5669686"/>
            <a:ext cx="190500" cy="238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958" y="2707064"/>
            <a:ext cx="4303642" cy="24592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387" y="2416138"/>
            <a:ext cx="1122558" cy="932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075" y="4195886"/>
            <a:ext cx="1122558" cy="9328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075" y="5363913"/>
            <a:ext cx="1122558" cy="932830"/>
          </a:xfrm>
          <a:prstGeom prst="rect">
            <a:avLst/>
          </a:prstGeom>
        </p:spPr>
      </p:pic>
      <p:pic>
        <p:nvPicPr>
          <p:cNvPr id="1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30363"/>
            <a:ext cx="2680447" cy="11747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887" y="1528814"/>
            <a:ext cx="190500" cy="238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943" y="1223041"/>
            <a:ext cx="1122558" cy="9328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93959" y="3654113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535826" y="3654113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500729" y="1662200"/>
            <a:ext cx="725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493110" y="2838451"/>
            <a:ext cx="73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76354" y="4600253"/>
            <a:ext cx="749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4476354" y="5776749"/>
            <a:ext cx="749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964186" y="3841155"/>
            <a:ext cx="509456" cy="80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 bwMode="auto">
          <a:xfrm>
            <a:off x="5225890" y="1446176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5223409" y="5560726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5223409" y="4385384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216181" y="2621518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流程图: 接点 41"/>
          <p:cNvSpPr/>
          <p:nvPr/>
        </p:nvSpPr>
        <p:spPr bwMode="auto">
          <a:xfrm>
            <a:off x="6871250" y="3700845"/>
            <a:ext cx="304870" cy="292902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16080" y="3548767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2"/>
                </a:solidFill>
              </a:rPr>
              <a:t>+</a:t>
            </a:r>
            <a:endParaRPr lang="zh-CN" altLang="en-US" sz="3200" b="1" dirty="0">
              <a:solidFill>
                <a:schemeClr val="bg2"/>
              </a:solidFill>
            </a:endParaRPr>
          </a:p>
        </p:txBody>
      </p:sp>
      <p:cxnSp>
        <p:nvCxnSpPr>
          <p:cNvPr id="44" name="直接箭头连接符 43"/>
          <p:cNvCxnSpPr>
            <a:stCxn id="38" idx="3"/>
          </p:cNvCxnSpPr>
          <p:nvPr/>
        </p:nvCxnSpPr>
        <p:spPr>
          <a:xfrm>
            <a:off x="5813724" y="1662200"/>
            <a:ext cx="1049246" cy="2058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1" idx="3"/>
            <a:endCxn id="43" idx="1"/>
          </p:cNvCxnSpPr>
          <p:nvPr/>
        </p:nvCxnSpPr>
        <p:spPr>
          <a:xfrm>
            <a:off x="5804015" y="2837542"/>
            <a:ext cx="1012065" cy="1003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0" idx="3"/>
            <a:endCxn id="43" idx="1"/>
          </p:cNvCxnSpPr>
          <p:nvPr/>
        </p:nvCxnSpPr>
        <p:spPr>
          <a:xfrm flipV="1">
            <a:off x="5811243" y="3841155"/>
            <a:ext cx="1004837" cy="76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9" idx="3"/>
          </p:cNvCxnSpPr>
          <p:nvPr/>
        </p:nvCxnSpPr>
        <p:spPr>
          <a:xfrm flipV="1">
            <a:off x="5811243" y="3936676"/>
            <a:ext cx="1060007" cy="184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33799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6629960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2.4 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来连接时序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信息（参数共享）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06" y="3717032"/>
            <a:ext cx="4303642" cy="2459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92" y="3114893"/>
            <a:ext cx="928159" cy="7712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23154" y="2898869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741502" y="1719314"/>
            <a:ext cx="466066" cy="117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734612" y="2721081"/>
            <a:ext cx="472956" cy="31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7515453" y="4797927"/>
            <a:ext cx="419458" cy="32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217224"/>
            <a:ext cx="1334134" cy="44179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93" y="1333671"/>
            <a:ext cx="928159" cy="7712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92" y="2127582"/>
            <a:ext cx="928159" cy="7712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92" y="4667393"/>
            <a:ext cx="928159" cy="7712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68" y="2770896"/>
            <a:ext cx="1933575" cy="1152525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1744488" y="3551811"/>
            <a:ext cx="463080" cy="58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731425" y="3750238"/>
            <a:ext cx="476143" cy="135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2" idx="1"/>
          </p:cNvCxnSpPr>
          <p:nvPr/>
        </p:nvCxnSpPr>
        <p:spPr>
          <a:xfrm flipV="1">
            <a:off x="4141143" y="1719315"/>
            <a:ext cx="468350" cy="117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3" idx="1"/>
          </p:cNvCxnSpPr>
          <p:nvPr/>
        </p:nvCxnSpPr>
        <p:spPr>
          <a:xfrm flipV="1">
            <a:off x="4141143" y="2513226"/>
            <a:ext cx="468349" cy="52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6" idx="1"/>
          </p:cNvCxnSpPr>
          <p:nvPr/>
        </p:nvCxnSpPr>
        <p:spPr>
          <a:xfrm flipV="1">
            <a:off x="4141143" y="3500537"/>
            <a:ext cx="468349" cy="130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4" idx="1"/>
          </p:cNvCxnSpPr>
          <p:nvPr/>
        </p:nvCxnSpPr>
        <p:spPr>
          <a:xfrm>
            <a:off x="4141143" y="3795652"/>
            <a:ext cx="468349" cy="125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073571" y="1700327"/>
            <a:ext cx="582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5099761" y="2420888"/>
            <a:ext cx="556274" cy="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092486" y="3453618"/>
            <a:ext cx="601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 bwMode="auto">
          <a:xfrm>
            <a:off x="5659830" y="1570024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5671049" y="3312410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5665404" y="2304298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621995" y="2923751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595876" y="1187460"/>
            <a:ext cx="69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直接箭头连接符 42"/>
          <p:cNvCxnSpPr>
            <a:stCxn id="41" idx="2"/>
            <a:endCxn id="45" idx="0"/>
          </p:cNvCxnSpPr>
          <p:nvPr/>
        </p:nvCxnSpPr>
        <p:spPr bwMode="auto">
          <a:xfrm>
            <a:off x="5929242" y="1830630"/>
            <a:ext cx="5574" cy="47366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2"/>
          </p:cNvCxnSpPr>
          <p:nvPr/>
        </p:nvCxnSpPr>
        <p:spPr bwMode="auto">
          <a:xfrm>
            <a:off x="5940461" y="3573016"/>
            <a:ext cx="0" cy="292581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555" y="3881849"/>
            <a:ext cx="928159" cy="771287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 bwMode="auto">
          <a:xfrm>
            <a:off x="5461818" y="1206856"/>
            <a:ext cx="1045374" cy="254338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 bwMode="auto">
          <a:xfrm flipH="1">
            <a:off x="5929242" y="2595292"/>
            <a:ext cx="1886" cy="30357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5071496" y="5053037"/>
            <a:ext cx="601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51" idx="1"/>
          </p:cNvCxnSpPr>
          <p:nvPr/>
        </p:nvCxnSpPr>
        <p:spPr>
          <a:xfrm flipV="1">
            <a:off x="5940944" y="4263204"/>
            <a:ext cx="540337" cy="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5680626" y="4850196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481281" y="4047180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流程图: 接点 53"/>
          <p:cNvSpPr/>
          <p:nvPr/>
        </p:nvSpPr>
        <p:spPr bwMode="auto">
          <a:xfrm>
            <a:off x="7320136" y="4658721"/>
            <a:ext cx="304870" cy="292902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64966" y="4505539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2"/>
                </a:solidFill>
              </a:rPr>
              <a:t>+</a:t>
            </a:r>
            <a:endParaRPr lang="zh-CN" altLang="en-US" sz="3200" b="1" dirty="0">
              <a:solidFill>
                <a:schemeClr val="bg2"/>
              </a:solidFill>
            </a:endParaRPr>
          </a:p>
        </p:txBody>
      </p:sp>
      <p:cxnSp>
        <p:nvCxnSpPr>
          <p:cNvPr id="57" name="直接箭头连接符 56"/>
          <p:cNvCxnSpPr>
            <a:stCxn id="51" idx="3"/>
          </p:cNvCxnSpPr>
          <p:nvPr/>
        </p:nvCxnSpPr>
        <p:spPr>
          <a:xfrm>
            <a:off x="7069115" y="4263204"/>
            <a:ext cx="304870" cy="40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3"/>
            <a:endCxn id="55" idx="1"/>
          </p:cNvCxnSpPr>
          <p:nvPr/>
        </p:nvCxnSpPr>
        <p:spPr>
          <a:xfrm flipV="1">
            <a:off x="6268460" y="4797927"/>
            <a:ext cx="996506" cy="26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699203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6970178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2.4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来连接时序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信息（参数不共享）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99" y="2176609"/>
            <a:ext cx="2680447" cy="1174764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99" y="3711413"/>
            <a:ext cx="2680448" cy="1174764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99" y="5085184"/>
            <a:ext cx="2680448" cy="11747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146" y="2631293"/>
            <a:ext cx="190500" cy="238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02" y="4149080"/>
            <a:ext cx="190500" cy="238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77" y="5489478"/>
            <a:ext cx="190500" cy="238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82" y="4134403"/>
            <a:ext cx="4303642" cy="24592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202" y="2271253"/>
            <a:ext cx="1122558" cy="932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890" y="3855429"/>
            <a:ext cx="1122558" cy="9328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890" y="5201446"/>
            <a:ext cx="1122558" cy="932830"/>
          </a:xfrm>
          <a:prstGeom prst="rect">
            <a:avLst/>
          </a:prstGeom>
        </p:spPr>
      </p:pic>
      <p:pic>
        <p:nvPicPr>
          <p:cNvPr id="1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55" y="1052736"/>
            <a:ext cx="2680447" cy="11747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702" y="1451187"/>
            <a:ext cx="190500" cy="2381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758" y="1145414"/>
            <a:ext cx="1122558" cy="9328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15774" y="3423381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457641" y="3423381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28" name="直接箭头连接符 27"/>
          <p:cNvCxnSpPr>
            <a:endCxn id="34" idx="1"/>
          </p:cNvCxnSpPr>
          <p:nvPr/>
        </p:nvCxnSpPr>
        <p:spPr>
          <a:xfrm>
            <a:off x="4433608" y="1556702"/>
            <a:ext cx="990131" cy="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36" idx="1"/>
          </p:cNvCxnSpPr>
          <p:nvPr/>
        </p:nvCxnSpPr>
        <p:spPr>
          <a:xfrm>
            <a:off x="4409481" y="2677802"/>
            <a:ext cx="1019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5" idx="1"/>
          </p:cNvCxnSpPr>
          <p:nvPr/>
        </p:nvCxnSpPr>
        <p:spPr>
          <a:xfrm flipV="1">
            <a:off x="4433608" y="4063359"/>
            <a:ext cx="990131" cy="18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 bwMode="auto">
          <a:xfrm>
            <a:off x="5423739" y="1434583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423739" y="3933056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429313" y="2547499"/>
            <a:ext cx="538824" cy="2606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385904" y="3423381"/>
            <a:ext cx="738664" cy="339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5359785" y="1109833"/>
            <a:ext cx="69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  <a:endParaRPr lang="zh-CN" altLang="en-US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直接箭头连接符 38"/>
          <p:cNvCxnSpPr>
            <a:stCxn id="34" idx="2"/>
            <a:endCxn id="36" idx="0"/>
          </p:cNvCxnSpPr>
          <p:nvPr/>
        </p:nvCxnSpPr>
        <p:spPr bwMode="auto">
          <a:xfrm>
            <a:off x="5693151" y="1695189"/>
            <a:ext cx="5574" cy="85231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2"/>
            <a:endCxn id="41" idx="0"/>
          </p:cNvCxnSpPr>
          <p:nvPr/>
        </p:nvCxnSpPr>
        <p:spPr bwMode="auto">
          <a:xfrm>
            <a:off x="5693151" y="4193662"/>
            <a:ext cx="0" cy="31545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334" y="4509120"/>
            <a:ext cx="928159" cy="771287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 bwMode="auto">
          <a:xfrm>
            <a:off x="5225727" y="1129229"/>
            <a:ext cx="1027797" cy="320445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 bwMode="auto">
          <a:xfrm flipH="1">
            <a:off x="5693151" y="2818058"/>
            <a:ext cx="1886" cy="389299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398169" y="5633496"/>
            <a:ext cx="961616" cy="1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49" idx="1"/>
          </p:cNvCxnSpPr>
          <p:nvPr/>
        </p:nvCxnSpPr>
        <p:spPr>
          <a:xfrm flipV="1">
            <a:off x="5775645" y="4869160"/>
            <a:ext cx="487103" cy="1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7276414" y="5277810"/>
            <a:ext cx="419458" cy="32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 bwMode="auto">
          <a:xfrm>
            <a:off x="5339393" y="5452492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6262748" y="4653136"/>
            <a:ext cx="58783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1x1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200" b="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流程图: 接点 49"/>
          <p:cNvSpPr/>
          <p:nvPr/>
        </p:nvSpPr>
        <p:spPr bwMode="auto">
          <a:xfrm>
            <a:off x="7081097" y="5138604"/>
            <a:ext cx="304870" cy="292902"/>
          </a:xfrm>
          <a:prstGeom prst="flowChartConnector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025927" y="4985422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2"/>
                </a:solidFill>
              </a:rPr>
              <a:t>+</a:t>
            </a:r>
            <a:endParaRPr lang="zh-CN" altLang="en-US" sz="3200" b="1" dirty="0">
              <a:solidFill>
                <a:schemeClr val="bg2"/>
              </a:solidFill>
            </a:endParaRPr>
          </a:p>
        </p:txBody>
      </p:sp>
      <p:cxnSp>
        <p:nvCxnSpPr>
          <p:cNvPr id="54" name="直接箭头连接符 53"/>
          <p:cNvCxnSpPr>
            <a:stCxn id="49" idx="3"/>
          </p:cNvCxnSpPr>
          <p:nvPr/>
        </p:nvCxnSpPr>
        <p:spPr>
          <a:xfrm>
            <a:off x="6850582" y="4869160"/>
            <a:ext cx="245812" cy="269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8" idx="3"/>
            <a:endCxn id="52" idx="1"/>
          </p:cNvCxnSpPr>
          <p:nvPr/>
        </p:nvCxnSpPr>
        <p:spPr>
          <a:xfrm flipV="1">
            <a:off x="5927227" y="5277810"/>
            <a:ext cx="1098700" cy="39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69514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reeform 10"/>
          <p:cNvSpPr>
            <a:spLocks/>
          </p:cNvSpPr>
          <p:nvPr/>
        </p:nvSpPr>
        <p:spPr bwMode="auto">
          <a:xfrm>
            <a:off x="4727848" y="2349687"/>
            <a:ext cx="5904656" cy="2615746"/>
          </a:xfrm>
          <a:custGeom>
            <a:avLst/>
            <a:gdLst>
              <a:gd name="T0" fmla="*/ 135915 w 5680584"/>
              <a:gd name="T1" fmla="*/ 0 h 2616525"/>
              <a:gd name="T2" fmla="*/ 5679057 w 5680584"/>
              <a:gd name="T3" fmla="*/ 0 h 2616525"/>
              <a:gd name="T4" fmla="*/ 5679057 w 5680584"/>
              <a:gd name="T5" fmla="*/ 2615550 h 2616525"/>
              <a:gd name="T6" fmla="*/ 135915 w 5680584"/>
              <a:gd name="T7" fmla="*/ 2615550 h 2616525"/>
              <a:gd name="T8" fmla="*/ 0 w 5680584"/>
              <a:gd name="T9" fmla="*/ 2462077 h 2616525"/>
              <a:gd name="T10" fmla="*/ 0 w 5680584"/>
              <a:gd name="T11" fmla="*/ 153474 h 2616525"/>
              <a:gd name="T12" fmla="*/ 135915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27" name="TextBox 52"/>
          <p:cNvSpPr txBox="1">
            <a:spLocks noChangeArrowheads="1"/>
          </p:cNvSpPr>
          <p:nvPr/>
        </p:nvSpPr>
        <p:spPr bwMode="auto">
          <a:xfrm>
            <a:off x="4767527" y="1484654"/>
            <a:ext cx="5271173" cy="76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399" b="1" dirty="0" smtClean="0">
                <a:latin typeface="微软雅黑" pitchFamily="34" charset="-122"/>
                <a:ea typeface="微软雅黑" pitchFamily="34" charset="-122"/>
              </a:rPr>
              <a:t>实验结果分析</a:t>
            </a:r>
            <a:endParaRPr lang="zh-CN" altLang="en-US" sz="4399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Freeform 7"/>
          <p:cNvSpPr>
            <a:spLocks noChangeAspect="1" noEditPoints="1"/>
          </p:cNvSpPr>
          <p:nvPr/>
        </p:nvSpPr>
        <p:spPr bwMode="auto">
          <a:xfrm>
            <a:off x="1486800" y="2347200"/>
            <a:ext cx="2304650" cy="2307824"/>
          </a:xfrm>
          <a:custGeom>
            <a:avLst/>
            <a:gdLst>
              <a:gd name="T0" fmla="*/ 2147483647 w 3543"/>
              <a:gd name="T1" fmla="*/ 0 h 3544"/>
              <a:gd name="T2" fmla="*/ 2147483647 w 3543"/>
              <a:gd name="T3" fmla="*/ 2147483647 h 3544"/>
              <a:gd name="T4" fmla="*/ 2147483647 w 3543"/>
              <a:gd name="T5" fmla="*/ 2147483647 h 3544"/>
              <a:gd name="T6" fmla="*/ 2147483647 w 3543"/>
              <a:gd name="T7" fmla="*/ 2147483647 h 3544"/>
              <a:gd name="T8" fmla="*/ 2147483647 w 3543"/>
              <a:gd name="T9" fmla="*/ 2147483647 h 3544"/>
              <a:gd name="T10" fmla="*/ 2147483647 w 3543"/>
              <a:gd name="T11" fmla="*/ 2147483647 h 3544"/>
              <a:gd name="T12" fmla="*/ 2147483647 w 3543"/>
              <a:gd name="T13" fmla="*/ 2147483647 h 3544"/>
              <a:gd name="T14" fmla="*/ 2147483647 w 3543"/>
              <a:gd name="T15" fmla="*/ 2147483647 h 3544"/>
              <a:gd name="T16" fmla="*/ 2147483647 w 3543"/>
              <a:gd name="T17" fmla="*/ 2147483647 h 3544"/>
              <a:gd name="T18" fmla="*/ 2147483647 w 3543"/>
              <a:gd name="T19" fmla="*/ 2147483647 h 3544"/>
              <a:gd name="T20" fmla="*/ 2147483647 w 3543"/>
              <a:gd name="T21" fmla="*/ 2147483647 h 3544"/>
              <a:gd name="T22" fmla="*/ 2147483647 w 3543"/>
              <a:gd name="T23" fmla="*/ 2147483647 h 3544"/>
              <a:gd name="T24" fmla="*/ 2147483647 w 3543"/>
              <a:gd name="T25" fmla="*/ 2147483647 h 3544"/>
              <a:gd name="T26" fmla="*/ 2147483647 w 3543"/>
              <a:gd name="T27" fmla="*/ 2147483647 h 3544"/>
              <a:gd name="T28" fmla="*/ 2147483647 w 3543"/>
              <a:gd name="T29" fmla="*/ 2147483647 h 3544"/>
              <a:gd name="T30" fmla="*/ 2147483647 w 3543"/>
              <a:gd name="T31" fmla="*/ 2147483647 h 3544"/>
              <a:gd name="T32" fmla="*/ 2147483647 w 3543"/>
              <a:gd name="T33" fmla="*/ 2147483647 h 3544"/>
              <a:gd name="T34" fmla="*/ 2147483647 w 3543"/>
              <a:gd name="T35" fmla="*/ 2147483647 h 3544"/>
              <a:gd name="T36" fmla="*/ 2147483647 w 3543"/>
              <a:gd name="T37" fmla="*/ 2147483647 h 3544"/>
              <a:gd name="T38" fmla="*/ 2147483647 w 3543"/>
              <a:gd name="T39" fmla="*/ 2147483647 h 3544"/>
              <a:gd name="T40" fmla="*/ 2147483647 w 3543"/>
              <a:gd name="T41" fmla="*/ 2147483647 h 3544"/>
              <a:gd name="T42" fmla="*/ 2147483647 w 3543"/>
              <a:gd name="T43" fmla="*/ 2147483647 h 3544"/>
              <a:gd name="T44" fmla="*/ 2147483647 w 3543"/>
              <a:gd name="T45" fmla="*/ 2147483647 h 3544"/>
              <a:gd name="T46" fmla="*/ 2147483647 w 3543"/>
              <a:gd name="T47" fmla="*/ 2147483647 h 3544"/>
              <a:gd name="T48" fmla="*/ 2147483647 w 3543"/>
              <a:gd name="T49" fmla="*/ 2147483647 h 3544"/>
              <a:gd name="T50" fmla="*/ 2147483647 w 3543"/>
              <a:gd name="T51" fmla="*/ 2147483647 h 3544"/>
              <a:gd name="T52" fmla="*/ 2147483647 w 3543"/>
              <a:gd name="T53" fmla="*/ 2147483647 h 3544"/>
              <a:gd name="T54" fmla="*/ 2147483647 w 3543"/>
              <a:gd name="T55" fmla="*/ 2147483647 h 3544"/>
              <a:gd name="T56" fmla="*/ 2147483647 w 3543"/>
              <a:gd name="T57" fmla="*/ 2147483647 h 3544"/>
              <a:gd name="T58" fmla="*/ 2147483647 w 3543"/>
              <a:gd name="T59" fmla="*/ 2147483647 h 3544"/>
              <a:gd name="T60" fmla="*/ 2147483647 w 3543"/>
              <a:gd name="T61" fmla="*/ 2147483647 h 3544"/>
              <a:gd name="T62" fmla="*/ 2147483647 w 3543"/>
              <a:gd name="T63" fmla="*/ 2147483647 h 3544"/>
              <a:gd name="T64" fmla="*/ 2147483647 w 3543"/>
              <a:gd name="T65" fmla="*/ 2147483647 h 3544"/>
              <a:gd name="T66" fmla="*/ 2147483647 w 3543"/>
              <a:gd name="T67" fmla="*/ 2147483647 h 3544"/>
              <a:gd name="T68" fmla="*/ 2147483647 w 3543"/>
              <a:gd name="T69" fmla="*/ 2147483647 h 3544"/>
              <a:gd name="T70" fmla="*/ 2147483647 w 3543"/>
              <a:gd name="T71" fmla="*/ 2147483647 h 3544"/>
              <a:gd name="T72" fmla="*/ 2147483647 w 3543"/>
              <a:gd name="T73" fmla="*/ 2147483647 h 3544"/>
              <a:gd name="T74" fmla="*/ 2147483647 w 3543"/>
              <a:gd name="T75" fmla="*/ 2147483647 h 3544"/>
              <a:gd name="T76" fmla="*/ 2147483647 w 3543"/>
              <a:gd name="T77" fmla="*/ 2147483647 h 3544"/>
              <a:gd name="T78" fmla="*/ 2147483647 w 3543"/>
              <a:gd name="T79" fmla="*/ 2147483647 h 3544"/>
              <a:gd name="T80" fmla="*/ 2147483647 w 3543"/>
              <a:gd name="T81" fmla="*/ 2147483647 h 3544"/>
              <a:gd name="T82" fmla="*/ 2147483647 w 3543"/>
              <a:gd name="T83" fmla="*/ 2147483647 h 3544"/>
              <a:gd name="T84" fmla="*/ 2147483647 w 3543"/>
              <a:gd name="T85" fmla="*/ 2147483647 h 3544"/>
              <a:gd name="T86" fmla="*/ 2147483647 w 3543"/>
              <a:gd name="T87" fmla="*/ 2147483647 h 3544"/>
              <a:gd name="T88" fmla="*/ 2147483647 w 3543"/>
              <a:gd name="T89" fmla="*/ 2147483647 h 3544"/>
              <a:gd name="T90" fmla="*/ 2147483647 w 3543"/>
              <a:gd name="T91" fmla="*/ 2147483647 h 3544"/>
              <a:gd name="T92" fmla="*/ 2147483647 w 3543"/>
              <a:gd name="T93" fmla="*/ 2147483647 h 3544"/>
              <a:gd name="T94" fmla="*/ 2147483647 w 3543"/>
              <a:gd name="T95" fmla="*/ 2147483647 h 3544"/>
              <a:gd name="T96" fmla="*/ 2147483647 w 3543"/>
              <a:gd name="T97" fmla="*/ 2147483647 h 3544"/>
              <a:gd name="T98" fmla="*/ 2147483647 w 3543"/>
              <a:gd name="T99" fmla="*/ 2147483647 h 3544"/>
              <a:gd name="T100" fmla="*/ 2147483647 w 3543"/>
              <a:gd name="T101" fmla="*/ 2147483647 h 3544"/>
              <a:gd name="T102" fmla="*/ 2147483647 w 3543"/>
              <a:gd name="T103" fmla="*/ 2147483647 h 3544"/>
              <a:gd name="T104" fmla="*/ 2147483647 w 3543"/>
              <a:gd name="T105" fmla="*/ 2147483647 h 3544"/>
              <a:gd name="T106" fmla="*/ 2147483647 w 3543"/>
              <a:gd name="T107" fmla="*/ 2147483647 h 3544"/>
              <a:gd name="T108" fmla="*/ 2147483647 w 3543"/>
              <a:gd name="T109" fmla="*/ 2147483647 h 3544"/>
              <a:gd name="T110" fmla="*/ 2147483647 w 3543"/>
              <a:gd name="T111" fmla="*/ 2147483647 h 3544"/>
              <a:gd name="T112" fmla="*/ 2147483647 w 3543"/>
              <a:gd name="T113" fmla="*/ 2147483647 h 3544"/>
              <a:gd name="T114" fmla="*/ 2147483647 w 3543"/>
              <a:gd name="T115" fmla="*/ 2147483647 h 3544"/>
              <a:gd name="T116" fmla="*/ 2147483647 w 3543"/>
              <a:gd name="T117" fmla="*/ 2147483647 h 3544"/>
              <a:gd name="T118" fmla="*/ 2147483647 w 3543"/>
              <a:gd name="T119" fmla="*/ 2147483647 h 3544"/>
              <a:gd name="T120" fmla="*/ 2147483647 w 3543"/>
              <a:gd name="T121" fmla="*/ 2147483647 h 35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3543" h="3544">
                <a:moveTo>
                  <a:pt x="1771" y="172"/>
                </a:moveTo>
                <a:cubicBezTo>
                  <a:pt x="2655" y="172"/>
                  <a:pt x="3372" y="888"/>
                  <a:pt x="3372" y="1772"/>
                </a:cubicBezTo>
                <a:cubicBezTo>
                  <a:pt x="3372" y="2655"/>
                  <a:pt x="2655" y="3372"/>
                  <a:pt x="1771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2"/>
                  <a:pt x="1771" y="172"/>
                </a:cubicBezTo>
                <a:close/>
                <a:moveTo>
                  <a:pt x="1771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4"/>
                  <a:pt x="1771" y="3544"/>
                </a:cubicBezTo>
                <a:cubicBezTo>
                  <a:pt x="793" y="3544"/>
                  <a:pt x="0" y="2750"/>
                  <a:pt x="0" y="1772"/>
                </a:cubicBezTo>
                <a:cubicBezTo>
                  <a:pt x="0" y="793"/>
                  <a:pt x="793" y="0"/>
                  <a:pt x="1771" y="0"/>
                </a:cubicBezTo>
                <a:close/>
                <a:moveTo>
                  <a:pt x="2137" y="996"/>
                </a:moveTo>
                <a:cubicBezTo>
                  <a:pt x="2137" y="997"/>
                  <a:pt x="2137" y="998"/>
                  <a:pt x="2137" y="999"/>
                </a:cubicBezTo>
                <a:cubicBezTo>
                  <a:pt x="2137" y="1002"/>
                  <a:pt x="2138" y="1005"/>
                  <a:pt x="2138" y="1008"/>
                </a:cubicBezTo>
                <a:cubicBezTo>
                  <a:pt x="2138" y="1010"/>
                  <a:pt x="2138" y="1011"/>
                  <a:pt x="2138" y="1012"/>
                </a:cubicBezTo>
                <a:cubicBezTo>
                  <a:pt x="2138" y="1016"/>
                  <a:pt x="2139" y="1020"/>
                  <a:pt x="2139" y="1024"/>
                </a:cubicBezTo>
                <a:cubicBezTo>
                  <a:pt x="2139" y="1025"/>
                  <a:pt x="2139" y="1025"/>
                  <a:pt x="2139" y="1025"/>
                </a:cubicBezTo>
                <a:cubicBezTo>
                  <a:pt x="2139" y="1029"/>
                  <a:pt x="2139" y="1033"/>
                  <a:pt x="2138" y="1036"/>
                </a:cubicBezTo>
                <a:cubicBezTo>
                  <a:pt x="2138" y="1038"/>
                  <a:pt x="2138" y="1039"/>
                  <a:pt x="2138" y="1040"/>
                </a:cubicBezTo>
                <a:cubicBezTo>
                  <a:pt x="2138" y="1043"/>
                  <a:pt x="2138" y="1046"/>
                  <a:pt x="2138" y="1049"/>
                </a:cubicBezTo>
                <a:cubicBezTo>
                  <a:pt x="2138" y="1050"/>
                  <a:pt x="2138" y="1051"/>
                  <a:pt x="2137" y="1053"/>
                </a:cubicBezTo>
                <a:cubicBezTo>
                  <a:pt x="2135" y="1073"/>
                  <a:pt x="2131" y="1093"/>
                  <a:pt x="2125" y="1113"/>
                </a:cubicBezTo>
                <a:cubicBezTo>
                  <a:pt x="2124" y="1116"/>
                  <a:pt x="2123" y="1118"/>
                  <a:pt x="2122" y="1121"/>
                </a:cubicBezTo>
                <a:cubicBezTo>
                  <a:pt x="2122" y="1122"/>
                  <a:pt x="2121" y="1123"/>
                  <a:pt x="2121" y="1123"/>
                </a:cubicBezTo>
                <a:cubicBezTo>
                  <a:pt x="2120" y="1126"/>
                  <a:pt x="2119" y="1129"/>
                  <a:pt x="2118" y="1132"/>
                </a:cubicBezTo>
                <a:cubicBezTo>
                  <a:pt x="2118" y="1132"/>
                  <a:pt x="2118" y="1132"/>
                  <a:pt x="2117" y="1133"/>
                </a:cubicBezTo>
                <a:cubicBezTo>
                  <a:pt x="2114" y="1141"/>
                  <a:pt x="2109" y="1150"/>
                  <a:pt x="2105" y="1158"/>
                </a:cubicBezTo>
                <a:cubicBezTo>
                  <a:pt x="2105" y="1159"/>
                  <a:pt x="2104" y="1159"/>
                  <a:pt x="2104" y="1160"/>
                </a:cubicBezTo>
                <a:cubicBezTo>
                  <a:pt x="2103" y="1162"/>
                  <a:pt x="2101" y="1165"/>
                  <a:pt x="2100" y="1167"/>
                </a:cubicBezTo>
                <a:cubicBezTo>
                  <a:pt x="2099" y="1168"/>
                  <a:pt x="2099" y="1168"/>
                  <a:pt x="2099" y="1169"/>
                </a:cubicBezTo>
                <a:cubicBezTo>
                  <a:pt x="2092" y="1180"/>
                  <a:pt x="2085" y="1190"/>
                  <a:pt x="2076" y="1200"/>
                </a:cubicBezTo>
                <a:cubicBezTo>
                  <a:pt x="2076" y="1201"/>
                  <a:pt x="2076" y="1201"/>
                  <a:pt x="2075" y="1202"/>
                </a:cubicBezTo>
                <a:cubicBezTo>
                  <a:pt x="2073" y="1204"/>
                  <a:pt x="2071" y="1206"/>
                  <a:pt x="2069" y="1208"/>
                </a:cubicBezTo>
                <a:cubicBezTo>
                  <a:pt x="2069" y="1209"/>
                  <a:pt x="2069" y="1209"/>
                  <a:pt x="2068" y="1209"/>
                </a:cubicBezTo>
                <a:cubicBezTo>
                  <a:pt x="2062" y="1216"/>
                  <a:pt x="2055" y="1223"/>
                  <a:pt x="2048" y="1230"/>
                </a:cubicBezTo>
                <a:cubicBezTo>
                  <a:pt x="2048" y="1230"/>
                  <a:pt x="2047" y="1230"/>
                  <a:pt x="2047" y="1230"/>
                </a:cubicBezTo>
                <a:cubicBezTo>
                  <a:pt x="2045" y="1232"/>
                  <a:pt x="2043" y="1234"/>
                  <a:pt x="2040" y="1236"/>
                </a:cubicBezTo>
                <a:cubicBezTo>
                  <a:pt x="2040" y="1237"/>
                  <a:pt x="2039" y="1237"/>
                  <a:pt x="2039" y="1237"/>
                </a:cubicBezTo>
                <a:cubicBezTo>
                  <a:pt x="2036" y="1239"/>
                  <a:pt x="2034" y="1241"/>
                  <a:pt x="2032" y="1243"/>
                </a:cubicBezTo>
                <a:cubicBezTo>
                  <a:pt x="2018" y="1253"/>
                  <a:pt x="2004" y="1262"/>
                  <a:pt x="1989" y="1270"/>
                </a:cubicBezTo>
                <a:cubicBezTo>
                  <a:pt x="1986" y="1271"/>
                  <a:pt x="1982" y="1273"/>
                  <a:pt x="1979" y="1274"/>
                </a:cubicBezTo>
                <a:cubicBezTo>
                  <a:pt x="1978" y="1275"/>
                  <a:pt x="1976" y="1276"/>
                  <a:pt x="1975" y="1276"/>
                </a:cubicBezTo>
                <a:cubicBezTo>
                  <a:pt x="1973" y="1277"/>
                  <a:pt x="1970" y="1278"/>
                  <a:pt x="1968" y="1279"/>
                </a:cubicBezTo>
                <a:cubicBezTo>
                  <a:pt x="1966" y="1280"/>
                  <a:pt x="1965" y="1280"/>
                  <a:pt x="1964" y="1281"/>
                </a:cubicBezTo>
                <a:cubicBezTo>
                  <a:pt x="1960" y="1282"/>
                  <a:pt x="1957" y="1283"/>
                  <a:pt x="1953" y="1284"/>
                </a:cubicBezTo>
                <a:cubicBezTo>
                  <a:pt x="1953" y="1285"/>
                  <a:pt x="1953" y="1285"/>
                  <a:pt x="1952" y="1285"/>
                </a:cubicBezTo>
                <a:cubicBezTo>
                  <a:pt x="1948" y="1286"/>
                  <a:pt x="1945" y="1287"/>
                  <a:pt x="1941" y="1288"/>
                </a:cubicBezTo>
                <a:cubicBezTo>
                  <a:pt x="1939" y="1289"/>
                  <a:pt x="1938" y="1289"/>
                  <a:pt x="1937" y="1289"/>
                </a:cubicBezTo>
                <a:cubicBezTo>
                  <a:pt x="1934" y="1290"/>
                  <a:pt x="1931" y="1291"/>
                  <a:pt x="1928" y="1291"/>
                </a:cubicBezTo>
                <a:cubicBezTo>
                  <a:pt x="1927" y="1292"/>
                  <a:pt x="1926" y="1292"/>
                  <a:pt x="1925" y="1292"/>
                </a:cubicBezTo>
                <a:cubicBezTo>
                  <a:pt x="1920" y="1293"/>
                  <a:pt x="1916" y="1294"/>
                  <a:pt x="1912" y="1295"/>
                </a:cubicBezTo>
                <a:cubicBezTo>
                  <a:pt x="1908" y="1295"/>
                  <a:pt x="1904" y="1296"/>
                  <a:pt x="1900" y="1296"/>
                </a:cubicBezTo>
                <a:cubicBezTo>
                  <a:pt x="1899" y="1296"/>
                  <a:pt x="1897" y="1297"/>
                  <a:pt x="1896" y="1297"/>
                </a:cubicBezTo>
                <a:cubicBezTo>
                  <a:pt x="1893" y="1297"/>
                  <a:pt x="1890" y="1297"/>
                  <a:pt x="1887" y="1298"/>
                </a:cubicBezTo>
                <a:cubicBezTo>
                  <a:pt x="1886" y="1298"/>
                  <a:pt x="1885" y="1298"/>
                  <a:pt x="1883" y="1298"/>
                </a:cubicBezTo>
                <a:cubicBezTo>
                  <a:pt x="1879" y="1298"/>
                  <a:pt x="1875" y="1298"/>
                  <a:pt x="1871" y="1298"/>
                </a:cubicBezTo>
                <a:cubicBezTo>
                  <a:pt x="1871" y="1298"/>
                  <a:pt x="1870" y="1298"/>
                  <a:pt x="1870" y="1298"/>
                </a:cubicBezTo>
                <a:cubicBezTo>
                  <a:pt x="1866" y="1298"/>
                  <a:pt x="1863" y="1298"/>
                  <a:pt x="1859" y="1298"/>
                </a:cubicBezTo>
                <a:cubicBezTo>
                  <a:pt x="1858" y="1298"/>
                  <a:pt x="1856" y="1298"/>
                  <a:pt x="1855" y="1298"/>
                </a:cubicBezTo>
                <a:cubicBezTo>
                  <a:pt x="1852" y="1298"/>
                  <a:pt x="1849" y="1298"/>
                  <a:pt x="1847" y="1297"/>
                </a:cubicBezTo>
                <a:cubicBezTo>
                  <a:pt x="1845" y="1297"/>
                  <a:pt x="1844" y="1297"/>
                  <a:pt x="1843" y="1297"/>
                </a:cubicBezTo>
                <a:cubicBezTo>
                  <a:pt x="1839" y="1297"/>
                  <a:pt x="1835" y="1296"/>
                  <a:pt x="1831" y="1296"/>
                </a:cubicBezTo>
                <a:cubicBezTo>
                  <a:pt x="1815" y="1294"/>
                  <a:pt x="1798" y="1290"/>
                  <a:pt x="1783" y="1284"/>
                </a:cubicBezTo>
                <a:cubicBezTo>
                  <a:pt x="1780" y="1284"/>
                  <a:pt x="1777" y="1283"/>
                  <a:pt x="1774" y="1282"/>
                </a:cubicBezTo>
                <a:cubicBezTo>
                  <a:pt x="1774" y="1281"/>
                  <a:pt x="1773" y="1281"/>
                  <a:pt x="1772" y="1281"/>
                </a:cubicBezTo>
                <a:cubicBezTo>
                  <a:pt x="1769" y="1280"/>
                  <a:pt x="1767" y="1279"/>
                  <a:pt x="1764" y="1277"/>
                </a:cubicBezTo>
                <a:cubicBezTo>
                  <a:pt x="1763" y="1277"/>
                  <a:pt x="1763" y="1277"/>
                  <a:pt x="1763" y="1277"/>
                </a:cubicBezTo>
                <a:cubicBezTo>
                  <a:pt x="1754" y="1273"/>
                  <a:pt x="1745" y="1269"/>
                  <a:pt x="1737" y="1265"/>
                </a:cubicBezTo>
                <a:cubicBezTo>
                  <a:pt x="1737" y="1264"/>
                  <a:pt x="1736" y="1264"/>
                  <a:pt x="1736" y="1264"/>
                </a:cubicBezTo>
                <a:cubicBezTo>
                  <a:pt x="1733" y="1262"/>
                  <a:pt x="1731" y="1261"/>
                  <a:pt x="1728" y="1259"/>
                </a:cubicBezTo>
                <a:cubicBezTo>
                  <a:pt x="1728" y="1259"/>
                  <a:pt x="1727" y="1259"/>
                  <a:pt x="1726" y="1258"/>
                </a:cubicBezTo>
                <a:cubicBezTo>
                  <a:pt x="1716" y="1252"/>
                  <a:pt x="1705" y="1244"/>
                  <a:pt x="1695" y="1236"/>
                </a:cubicBezTo>
                <a:cubicBezTo>
                  <a:pt x="1695" y="1236"/>
                  <a:pt x="1694" y="1235"/>
                  <a:pt x="1694" y="1235"/>
                </a:cubicBezTo>
                <a:cubicBezTo>
                  <a:pt x="1691" y="1233"/>
                  <a:pt x="1689" y="1231"/>
                  <a:pt x="1687" y="1229"/>
                </a:cubicBezTo>
                <a:cubicBezTo>
                  <a:pt x="1687" y="1229"/>
                  <a:pt x="1686" y="1228"/>
                  <a:pt x="1686" y="1228"/>
                </a:cubicBezTo>
                <a:cubicBezTo>
                  <a:pt x="1679" y="1222"/>
                  <a:pt x="1672" y="1215"/>
                  <a:pt x="1666" y="1208"/>
                </a:cubicBezTo>
                <a:cubicBezTo>
                  <a:pt x="1666" y="1207"/>
                  <a:pt x="1665" y="1207"/>
                  <a:pt x="1665" y="1207"/>
                </a:cubicBezTo>
                <a:cubicBezTo>
                  <a:pt x="1663" y="1205"/>
                  <a:pt x="1661" y="1202"/>
                  <a:pt x="1659" y="1200"/>
                </a:cubicBezTo>
                <a:cubicBezTo>
                  <a:pt x="1659" y="1200"/>
                  <a:pt x="1658" y="1199"/>
                  <a:pt x="1658" y="1198"/>
                </a:cubicBezTo>
                <a:cubicBezTo>
                  <a:pt x="1656" y="1196"/>
                  <a:pt x="1654" y="1194"/>
                  <a:pt x="1652" y="1191"/>
                </a:cubicBezTo>
                <a:cubicBezTo>
                  <a:pt x="1640" y="1175"/>
                  <a:pt x="1629" y="1158"/>
                  <a:pt x="1621" y="1139"/>
                </a:cubicBezTo>
                <a:cubicBezTo>
                  <a:pt x="1620" y="1137"/>
                  <a:pt x="1620" y="1136"/>
                  <a:pt x="1619" y="1135"/>
                </a:cubicBezTo>
                <a:cubicBezTo>
                  <a:pt x="1618" y="1132"/>
                  <a:pt x="1617" y="1130"/>
                  <a:pt x="1616" y="1127"/>
                </a:cubicBezTo>
                <a:cubicBezTo>
                  <a:pt x="1616" y="1126"/>
                  <a:pt x="1615" y="1125"/>
                  <a:pt x="1615" y="1123"/>
                </a:cubicBezTo>
                <a:cubicBezTo>
                  <a:pt x="1613" y="1120"/>
                  <a:pt x="1612" y="1117"/>
                  <a:pt x="1611" y="1113"/>
                </a:cubicBezTo>
                <a:cubicBezTo>
                  <a:pt x="1611" y="1113"/>
                  <a:pt x="1611" y="1112"/>
                  <a:pt x="1611" y="1112"/>
                </a:cubicBezTo>
                <a:cubicBezTo>
                  <a:pt x="1609" y="1108"/>
                  <a:pt x="1608" y="1104"/>
                  <a:pt x="1607" y="1100"/>
                </a:cubicBezTo>
                <a:cubicBezTo>
                  <a:pt x="1607" y="1099"/>
                  <a:pt x="1606" y="1098"/>
                  <a:pt x="1606" y="1097"/>
                </a:cubicBezTo>
                <a:cubicBezTo>
                  <a:pt x="1605" y="1094"/>
                  <a:pt x="1605" y="1091"/>
                  <a:pt x="1604" y="1088"/>
                </a:cubicBezTo>
                <a:cubicBezTo>
                  <a:pt x="1604" y="1087"/>
                  <a:pt x="1603" y="1086"/>
                  <a:pt x="1603" y="1084"/>
                </a:cubicBezTo>
                <a:cubicBezTo>
                  <a:pt x="1602" y="1080"/>
                  <a:pt x="1602" y="1076"/>
                  <a:pt x="1601" y="1072"/>
                </a:cubicBezTo>
                <a:cubicBezTo>
                  <a:pt x="1600" y="1068"/>
                  <a:pt x="1600" y="1064"/>
                  <a:pt x="1599" y="1060"/>
                </a:cubicBezTo>
                <a:cubicBezTo>
                  <a:pt x="1599" y="1058"/>
                  <a:pt x="1599" y="1057"/>
                  <a:pt x="1599" y="1056"/>
                </a:cubicBezTo>
                <a:cubicBezTo>
                  <a:pt x="1598" y="1053"/>
                  <a:pt x="1598" y="1050"/>
                  <a:pt x="1598" y="1047"/>
                </a:cubicBezTo>
                <a:cubicBezTo>
                  <a:pt x="1598" y="1046"/>
                  <a:pt x="1598" y="1044"/>
                  <a:pt x="1598" y="1043"/>
                </a:cubicBezTo>
                <a:cubicBezTo>
                  <a:pt x="1597" y="1039"/>
                  <a:pt x="1597" y="1035"/>
                  <a:pt x="1597" y="1031"/>
                </a:cubicBezTo>
                <a:cubicBezTo>
                  <a:pt x="1597" y="1031"/>
                  <a:pt x="1597" y="1030"/>
                  <a:pt x="1597" y="1030"/>
                </a:cubicBezTo>
                <a:cubicBezTo>
                  <a:pt x="1597" y="1026"/>
                  <a:pt x="1597" y="1022"/>
                  <a:pt x="1597" y="1019"/>
                </a:cubicBezTo>
                <a:cubicBezTo>
                  <a:pt x="1597" y="1018"/>
                  <a:pt x="1597" y="1016"/>
                  <a:pt x="1597" y="1015"/>
                </a:cubicBezTo>
                <a:cubicBezTo>
                  <a:pt x="1598" y="1012"/>
                  <a:pt x="1598" y="1009"/>
                  <a:pt x="1598" y="1007"/>
                </a:cubicBezTo>
                <a:cubicBezTo>
                  <a:pt x="1598" y="1005"/>
                  <a:pt x="1598" y="1004"/>
                  <a:pt x="1598" y="1002"/>
                </a:cubicBezTo>
                <a:cubicBezTo>
                  <a:pt x="1599" y="999"/>
                  <a:pt x="1599" y="995"/>
                  <a:pt x="1600" y="991"/>
                </a:cubicBezTo>
                <a:cubicBezTo>
                  <a:pt x="1600" y="991"/>
                  <a:pt x="1600" y="991"/>
                  <a:pt x="1600" y="991"/>
                </a:cubicBezTo>
                <a:cubicBezTo>
                  <a:pt x="1602" y="974"/>
                  <a:pt x="1606" y="958"/>
                  <a:pt x="1611" y="942"/>
                </a:cubicBezTo>
                <a:cubicBezTo>
                  <a:pt x="1612" y="940"/>
                  <a:pt x="1613" y="937"/>
                  <a:pt x="1614" y="934"/>
                </a:cubicBezTo>
                <a:cubicBezTo>
                  <a:pt x="1614" y="933"/>
                  <a:pt x="1614" y="933"/>
                  <a:pt x="1615" y="932"/>
                </a:cubicBezTo>
                <a:cubicBezTo>
                  <a:pt x="1616" y="929"/>
                  <a:pt x="1617" y="926"/>
                  <a:pt x="1618" y="924"/>
                </a:cubicBezTo>
                <a:cubicBezTo>
                  <a:pt x="1618" y="923"/>
                  <a:pt x="1618" y="923"/>
                  <a:pt x="1618" y="923"/>
                </a:cubicBezTo>
                <a:cubicBezTo>
                  <a:pt x="1622" y="914"/>
                  <a:pt x="1626" y="905"/>
                  <a:pt x="1631" y="897"/>
                </a:cubicBezTo>
                <a:cubicBezTo>
                  <a:pt x="1631" y="896"/>
                  <a:pt x="1631" y="896"/>
                  <a:pt x="1632" y="896"/>
                </a:cubicBezTo>
                <a:cubicBezTo>
                  <a:pt x="1633" y="893"/>
                  <a:pt x="1635" y="890"/>
                  <a:pt x="1636" y="888"/>
                </a:cubicBezTo>
                <a:cubicBezTo>
                  <a:pt x="1636" y="887"/>
                  <a:pt x="1637" y="887"/>
                  <a:pt x="1637" y="886"/>
                </a:cubicBezTo>
                <a:cubicBezTo>
                  <a:pt x="1644" y="875"/>
                  <a:pt x="1651" y="865"/>
                  <a:pt x="1659" y="855"/>
                </a:cubicBezTo>
                <a:cubicBezTo>
                  <a:pt x="1660" y="855"/>
                  <a:pt x="1660" y="854"/>
                  <a:pt x="1661" y="854"/>
                </a:cubicBezTo>
                <a:cubicBezTo>
                  <a:pt x="1662" y="851"/>
                  <a:pt x="1664" y="849"/>
                  <a:pt x="1666" y="847"/>
                </a:cubicBezTo>
                <a:cubicBezTo>
                  <a:pt x="1667" y="846"/>
                  <a:pt x="1667" y="846"/>
                  <a:pt x="1667" y="846"/>
                </a:cubicBezTo>
                <a:cubicBezTo>
                  <a:pt x="1674" y="839"/>
                  <a:pt x="1681" y="832"/>
                  <a:pt x="1688" y="825"/>
                </a:cubicBezTo>
                <a:cubicBezTo>
                  <a:pt x="1688" y="825"/>
                  <a:pt x="1688" y="825"/>
                  <a:pt x="1688" y="825"/>
                </a:cubicBezTo>
                <a:cubicBezTo>
                  <a:pt x="1691" y="823"/>
                  <a:pt x="1693" y="821"/>
                  <a:pt x="1695" y="819"/>
                </a:cubicBezTo>
                <a:cubicBezTo>
                  <a:pt x="1696" y="819"/>
                  <a:pt x="1696" y="818"/>
                  <a:pt x="1697" y="818"/>
                </a:cubicBezTo>
                <a:cubicBezTo>
                  <a:pt x="1699" y="816"/>
                  <a:pt x="1702" y="814"/>
                  <a:pt x="1704" y="812"/>
                </a:cubicBezTo>
                <a:cubicBezTo>
                  <a:pt x="1717" y="802"/>
                  <a:pt x="1731" y="793"/>
                  <a:pt x="1746" y="786"/>
                </a:cubicBezTo>
                <a:cubicBezTo>
                  <a:pt x="1750" y="784"/>
                  <a:pt x="1753" y="782"/>
                  <a:pt x="1757" y="781"/>
                </a:cubicBezTo>
                <a:cubicBezTo>
                  <a:pt x="1758" y="780"/>
                  <a:pt x="1759" y="780"/>
                  <a:pt x="1761" y="779"/>
                </a:cubicBezTo>
                <a:cubicBezTo>
                  <a:pt x="1763" y="778"/>
                  <a:pt x="1766" y="777"/>
                  <a:pt x="1768" y="776"/>
                </a:cubicBezTo>
                <a:cubicBezTo>
                  <a:pt x="1769" y="775"/>
                  <a:pt x="1771" y="775"/>
                  <a:pt x="1772" y="774"/>
                </a:cubicBezTo>
                <a:cubicBezTo>
                  <a:pt x="1775" y="773"/>
                  <a:pt x="1779" y="772"/>
                  <a:pt x="1782" y="771"/>
                </a:cubicBezTo>
                <a:cubicBezTo>
                  <a:pt x="1783" y="771"/>
                  <a:pt x="1783" y="770"/>
                  <a:pt x="1783" y="770"/>
                </a:cubicBezTo>
                <a:cubicBezTo>
                  <a:pt x="1787" y="769"/>
                  <a:pt x="1791" y="768"/>
                  <a:pt x="1795" y="767"/>
                </a:cubicBezTo>
                <a:cubicBezTo>
                  <a:pt x="1796" y="767"/>
                  <a:pt x="1797" y="766"/>
                  <a:pt x="1799" y="766"/>
                </a:cubicBezTo>
                <a:cubicBezTo>
                  <a:pt x="1802" y="765"/>
                  <a:pt x="1805" y="764"/>
                  <a:pt x="1807" y="764"/>
                </a:cubicBezTo>
                <a:cubicBezTo>
                  <a:pt x="1809" y="763"/>
                  <a:pt x="1810" y="763"/>
                  <a:pt x="1811" y="763"/>
                </a:cubicBezTo>
                <a:cubicBezTo>
                  <a:pt x="1815" y="762"/>
                  <a:pt x="1819" y="761"/>
                  <a:pt x="1823" y="761"/>
                </a:cubicBezTo>
                <a:cubicBezTo>
                  <a:pt x="1828" y="760"/>
                  <a:pt x="1832" y="759"/>
                  <a:pt x="1836" y="759"/>
                </a:cubicBezTo>
                <a:cubicBezTo>
                  <a:pt x="1837" y="759"/>
                  <a:pt x="1838" y="759"/>
                  <a:pt x="1840" y="758"/>
                </a:cubicBezTo>
                <a:cubicBezTo>
                  <a:pt x="1843" y="758"/>
                  <a:pt x="1846" y="758"/>
                  <a:pt x="1849" y="758"/>
                </a:cubicBezTo>
                <a:cubicBezTo>
                  <a:pt x="1850" y="758"/>
                  <a:pt x="1851" y="757"/>
                  <a:pt x="1852" y="757"/>
                </a:cubicBezTo>
                <a:cubicBezTo>
                  <a:pt x="1856" y="757"/>
                  <a:pt x="1860" y="757"/>
                  <a:pt x="1864" y="757"/>
                </a:cubicBezTo>
                <a:cubicBezTo>
                  <a:pt x="1865" y="757"/>
                  <a:pt x="1865" y="757"/>
                  <a:pt x="1866" y="757"/>
                </a:cubicBezTo>
                <a:cubicBezTo>
                  <a:pt x="1869" y="757"/>
                  <a:pt x="1873" y="757"/>
                  <a:pt x="1876" y="757"/>
                </a:cubicBezTo>
                <a:cubicBezTo>
                  <a:pt x="1878" y="757"/>
                  <a:pt x="1879" y="757"/>
                  <a:pt x="1881" y="757"/>
                </a:cubicBezTo>
                <a:cubicBezTo>
                  <a:pt x="1883" y="757"/>
                  <a:pt x="1886" y="757"/>
                  <a:pt x="1889" y="758"/>
                </a:cubicBezTo>
                <a:cubicBezTo>
                  <a:pt x="1890" y="758"/>
                  <a:pt x="1892" y="758"/>
                  <a:pt x="1893" y="758"/>
                </a:cubicBezTo>
                <a:cubicBezTo>
                  <a:pt x="1897" y="758"/>
                  <a:pt x="1901" y="759"/>
                  <a:pt x="1904" y="759"/>
                </a:cubicBezTo>
                <a:lnTo>
                  <a:pt x="1905" y="759"/>
                </a:lnTo>
                <a:cubicBezTo>
                  <a:pt x="1921" y="761"/>
                  <a:pt x="1937" y="765"/>
                  <a:pt x="1953" y="771"/>
                </a:cubicBezTo>
                <a:cubicBezTo>
                  <a:pt x="1956" y="772"/>
                  <a:pt x="1959" y="773"/>
                  <a:pt x="1962" y="774"/>
                </a:cubicBezTo>
                <a:cubicBezTo>
                  <a:pt x="1962" y="774"/>
                  <a:pt x="1963" y="774"/>
                  <a:pt x="1964" y="774"/>
                </a:cubicBezTo>
                <a:cubicBezTo>
                  <a:pt x="1966" y="775"/>
                  <a:pt x="1969" y="776"/>
                  <a:pt x="1972" y="778"/>
                </a:cubicBezTo>
                <a:cubicBezTo>
                  <a:pt x="1972" y="778"/>
                  <a:pt x="1973" y="778"/>
                  <a:pt x="1973" y="778"/>
                </a:cubicBezTo>
                <a:cubicBezTo>
                  <a:pt x="1982" y="782"/>
                  <a:pt x="1990" y="786"/>
                  <a:pt x="1999" y="791"/>
                </a:cubicBezTo>
                <a:cubicBezTo>
                  <a:pt x="1999" y="791"/>
                  <a:pt x="2000" y="791"/>
                  <a:pt x="2000" y="791"/>
                </a:cubicBezTo>
                <a:cubicBezTo>
                  <a:pt x="2002" y="793"/>
                  <a:pt x="2005" y="794"/>
                  <a:pt x="2008" y="796"/>
                </a:cubicBezTo>
                <a:cubicBezTo>
                  <a:pt x="2008" y="796"/>
                  <a:pt x="2009" y="796"/>
                  <a:pt x="2009" y="797"/>
                </a:cubicBezTo>
                <a:cubicBezTo>
                  <a:pt x="2020" y="803"/>
                  <a:pt x="2031" y="811"/>
                  <a:pt x="2040" y="819"/>
                </a:cubicBezTo>
                <a:cubicBezTo>
                  <a:pt x="2041" y="819"/>
                  <a:pt x="2041" y="820"/>
                  <a:pt x="2042" y="820"/>
                </a:cubicBezTo>
                <a:cubicBezTo>
                  <a:pt x="2044" y="822"/>
                  <a:pt x="2046" y="824"/>
                  <a:pt x="2049" y="826"/>
                </a:cubicBezTo>
                <a:cubicBezTo>
                  <a:pt x="2049" y="826"/>
                  <a:pt x="2049" y="827"/>
                  <a:pt x="2050" y="827"/>
                </a:cubicBezTo>
                <a:cubicBezTo>
                  <a:pt x="2057" y="834"/>
                  <a:pt x="2063" y="840"/>
                  <a:pt x="2070" y="847"/>
                </a:cubicBezTo>
                <a:cubicBezTo>
                  <a:pt x="2070" y="848"/>
                  <a:pt x="2070" y="848"/>
                  <a:pt x="2071" y="848"/>
                </a:cubicBezTo>
                <a:cubicBezTo>
                  <a:pt x="2073" y="851"/>
                  <a:pt x="2075" y="853"/>
                  <a:pt x="2076" y="855"/>
                </a:cubicBezTo>
                <a:cubicBezTo>
                  <a:pt x="2077" y="856"/>
                  <a:pt x="2077" y="856"/>
                  <a:pt x="2078" y="857"/>
                </a:cubicBezTo>
                <a:cubicBezTo>
                  <a:pt x="2080" y="859"/>
                  <a:pt x="2082" y="861"/>
                  <a:pt x="2083" y="864"/>
                </a:cubicBezTo>
                <a:cubicBezTo>
                  <a:pt x="2093" y="877"/>
                  <a:pt x="2102" y="891"/>
                  <a:pt x="2110" y="906"/>
                </a:cubicBezTo>
                <a:cubicBezTo>
                  <a:pt x="2112" y="910"/>
                  <a:pt x="2113" y="913"/>
                  <a:pt x="2115" y="916"/>
                </a:cubicBezTo>
                <a:cubicBezTo>
                  <a:pt x="2115" y="918"/>
                  <a:pt x="2116" y="919"/>
                  <a:pt x="2116" y="920"/>
                </a:cubicBezTo>
                <a:cubicBezTo>
                  <a:pt x="2117" y="923"/>
                  <a:pt x="2118" y="925"/>
                  <a:pt x="2120" y="928"/>
                </a:cubicBezTo>
                <a:cubicBezTo>
                  <a:pt x="2120" y="929"/>
                  <a:pt x="2121" y="930"/>
                  <a:pt x="2121" y="932"/>
                </a:cubicBezTo>
                <a:cubicBezTo>
                  <a:pt x="2122" y="935"/>
                  <a:pt x="2124" y="938"/>
                  <a:pt x="2125" y="942"/>
                </a:cubicBezTo>
                <a:cubicBezTo>
                  <a:pt x="2125" y="942"/>
                  <a:pt x="2125" y="943"/>
                  <a:pt x="2125" y="943"/>
                </a:cubicBezTo>
                <a:cubicBezTo>
                  <a:pt x="2126" y="947"/>
                  <a:pt x="2128" y="951"/>
                  <a:pt x="2129" y="955"/>
                </a:cubicBezTo>
                <a:lnTo>
                  <a:pt x="2130" y="958"/>
                </a:lnTo>
                <a:cubicBezTo>
                  <a:pt x="2130" y="961"/>
                  <a:pt x="2131" y="964"/>
                  <a:pt x="2132" y="967"/>
                </a:cubicBezTo>
                <a:cubicBezTo>
                  <a:pt x="2132" y="968"/>
                  <a:pt x="2132" y="970"/>
                  <a:pt x="2133" y="971"/>
                </a:cubicBezTo>
                <a:cubicBezTo>
                  <a:pt x="2133" y="975"/>
                  <a:pt x="2134" y="979"/>
                  <a:pt x="2135" y="983"/>
                </a:cubicBezTo>
                <a:cubicBezTo>
                  <a:pt x="2136" y="987"/>
                  <a:pt x="2136" y="991"/>
                  <a:pt x="2137" y="996"/>
                </a:cubicBezTo>
                <a:close/>
                <a:moveTo>
                  <a:pt x="2336" y="1031"/>
                </a:moveTo>
                <a:lnTo>
                  <a:pt x="2309" y="873"/>
                </a:lnTo>
                <a:lnTo>
                  <a:pt x="2218" y="888"/>
                </a:lnTo>
                <a:cubicBezTo>
                  <a:pt x="2201" y="846"/>
                  <a:pt x="2177" y="807"/>
                  <a:pt x="2147" y="775"/>
                </a:cubicBezTo>
                <a:lnTo>
                  <a:pt x="2201" y="699"/>
                </a:lnTo>
                <a:lnTo>
                  <a:pt x="2071" y="606"/>
                </a:lnTo>
                <a:lnTo>
                  <a:pt x="2017" y="681"/>
                </a:lnTo>
                <a:cubicBezTo>
                  <a:pt x="1976" y="664"/>
                  <a:pt x="1932" y="653"/>
                  <a:pt x="1886" y="651"/>
                </a:cubicBezTo>
                <a:lnTo>
                  <a:pt x="1871" y="560"/>
                </a:lnTo>
                <a:lnTo>
                  <a:pt x="1713" y="586"/>
                </a:lnTo>
                <a:lnTo>
                  <a:pt x="1728" y="677"/>
                </a:lnTo>
                <a:cubicBezTo>
                  <a:pt x="1686" y="694"/>
                  <a:pt x="1648" y="719"/>
                  <a:pt x="1615" y="748"/>
                </a:cubicBezTo>
                <a:lnTo>
                  <a:pt x="1539" y="694"/>
                </a:lnTo>
                <a:lnTo>
                  <a:pt x="1446" y="825"/>
                </a:lnTo>
                <a:lnTo>
                  <a:pt x="1522" y="879"/>
                </a:lnTo>
                <a:cubicBezTo>
                  <a:pt x="1504" y="919"/>
                  <a:pt x="1494" y="963"/>
                  <a:pt x="1491" y="1009"/>
                </a:cubicBezTo>
                <a:lnTo>
                  <a:pt x="1400" y="1024"/>
                </a:lnTo>
                <a:lnTo>
                  <a:pt x="1426" y="1182"/>
                </a:lnTo>
                <a:lnTo>
                  <a:pt x="1518" y="1167"/>
                </a:lnTo>
                <a:cubicBezTo>
                  <a:pt x="1535" y="1210"/>
                  <a:pt x="1559" y="1248"/>
                  <a:pt x="1589" y="1281"/>
                </a:cubicBezTo>
                <a:lnTo>
                  <a:pt x="1535" y="1356"/>
                </a:lnTo>
                <a:lnTo>
                  <a:pt x="1665" y="1449"/>
                </a:lnTo>
                <a:lnTo>
                  <a:pt x="1719" y="1374"/>
                </a:lnTo>
                <a:cubicBezTo>
                  <a:pt x="1760" y="1391"/>
                  <a:pt x="1804" y="1402"/>
                  <a:pt x="1849" y="1404"/>
                </a:cubicBezTo>
                <a:lnTo>
                  <a:pt x="1864" y="1495"/>
                </a:lnTo>
                <a:lnTo>
                  <a:pt x="2023" y="1469"/>
                </a:lnTo>
                <a:lnTo>
                  <a:pt x="2007" y="1378"/>
                </a:lnTo>
                <a:cubicBezTo>
                  <a:pt x="2050" y="1361"/>
                  <a:pt x="2088" y="1337"/>
                  <a:pt x="2121" y="1307"/>
                </a:cubicBezTo>
                <a:lnTo>
                  <a:pt x="2196" y="1361"/>
                </a:lnTo>
                <a:lnTo>
                  <a:pt x="2289" y="1230"/>
                </a:lnTo>
                <a:lnTo>
                  <a:pt x="2214" y="1176"/>
                </a:lnTo>
                <a:cubicBezTo>
                  <a:pt x="2232" y="1136"/>
                  <a:pt x="2242" y="1092"/>
                  <a:pt x="2244" y="1046"/>
                </a:cubicBezTo>
                <a:lnTo>
                  <a:pt x="2336" y="1031"/>
                </a:lnTo>
                <a:close/>
                <a:moveTo>
                  <a:pt x="1745" y="2133"/>
                </a:moveTo>
                <a:cubicBezTo>
                  <a:pt x="1745" y="2136"/>
                  <a:pt x="1745" y="2138"/>
                  <a:pt x="1744" y="2140"/>
                </a:cubicBezTo>
                <a:cubicBezTo>
                  <a:pt x="1743" y="2145"/>
                  <a:pt x="1743" y="2150"/>
                  <a:pt x="1741" y="2156"/>
                </a:cubicBezTo>
                <a:cubicBezTo>
                  <a:pt x="1741" y="2158"/>
                  <a:pt x="1741" y="2160"/>
                  <a:pt x="1740" y="2162"/>
                </a:cubicBezTo>
                <a:cubicBezTo>
                  <a:pt x="1739" y="2170"/>
                  <a:pt x="1738" y="2177"/>
                  <a:pt x="1736" y="2184"/>
                </a:cubicBezTo>
                <a:cubicBezTo>
                  <a:pt x="1736" y="2184"/>
                  <a:pt x="1735" y="2185"/>
                  <a:pt x="1735" y="2186"/>
                </a:cubicBezTo>
                <a:cubicBezTo>
                  <a:pt x="1734" y="2192"/>
                  <a:pt x="1732" y="2198"/>
                  <a:pt x="1730" y="2204"/>
                </a:cubicBezTo>
                <a:cubicBezTo>
                  <a:pt x="1730" y="2207"/>
                  <a:pt x="1729" y="2209"/>
                  <a:pt x="1728" y="2212"/>
                </a:cubicBezTo>
                <a:cubicBezTo>
                  <a:pt x="1727" y="2216"/>
                  <a:pt x="1725" y="2221"/>
                  <a:pt x="1724" y="2225"/>
                </a:cubicBezTo>
                <a:cubicBezTo>
                  <a:pt x="1723" y="2228"/>
                  <a:pt x="1722" y="2230"/>
                  <a:pt x="1721" y="2232"/>
                </a:cubicBezTo>
                <a:cubicBezTo>
                  <a:pt x="1709" y="2267"/>
                  <a:pt x="1692" y="2300"/>
                  <a:pt x="1673" y="2330"/>
                </a:cubicBezTo>
                <a:cubicBezTo>
                  <a:pt x="1670" y="2335"/>
                  <a:pt x="1667" y="2340"/>
                  <a:pt x="1664" y="2344"/>
                </a:cubicBezTo>
                <a:cubicBezTo>
                  <a:pt x="1663" y="2345"/>
                  <a:pt x="1662" y="2346"/>
                  <a:pt x="1662" y="2347"/>
                </a:cubicBezTo>
                <a:cubicBezTo>
                  <a:pt x="1659" y="2351"/>
                  <a:pt x="1655" y="2356"/>
                  <a:pt x="1652" y="2360"/>
                </a:cubicBezTo>
                <a:cubicBezTo>
                  <a:pt x="1652" y="2360"/>
                  <a:pt x="1651" y="2361"/>
                  <a:pt x="1651" y="2362"/>
                </a:cubicBezTo>
                <a:cubicBezTo>
                  <a:pt x="1641" y="2375"/>
                  <a:pt x="1630" y="2388"/>
                  <a:pt x="1618" y="2400"/>
                </a:cubicBezTo>
                <a:cubicBezTo>
                  <a:pt x="1617" y="2401"/>
                  <a:pt x="1617" y="2402"/>
                  <a:pt x="1616" y="2402"/>
                </a:cubicBezTo>
                <a:cubicBezTo>
                  <a:pt x="1613" y="2406"/>
                  <a:pt x="1609" y="2410"/>
                  <a:pt x="1605" y="2414"/>
                </a:cubicBezTo>
                <a:cubicBezTo>
                  <a:pt x="1604" y="2415"/>
                  <a:pt x="1603" y="2415"/>
                  <a:pt x="1603" y="2416"/>
                </a:cubicBezTo>
                <a:cubicBezTo>
                  <a:pt x="1586" y="2432"/>
                  <a:pt x="1569" y="2447"/>
                  <a:pt x="1550" y="2460"/>
                </a:cubicBezTo>
                <a:cubicBezTo>
                  <a:pt x="1549" y="2461"/>
                  <a:pt x="1548" y="2462"/>
                  <a:pt x="1547" y="2462"/>
                </a:cubicBezTo>
                <a:cubicBezTo>
                  <a:pt x="1543" y="2465"/>
                  <a:pt x="1539" y="2468"/>
                  <a:pt x="1534" y="2471"/>
                </a:cubicBezTo>
                <a:cubicBezTo>
                  <a:pt x="1534" y="2472"/>
                  <a:pt x="1533" y="2472"/>
                  <a:pt x="1532" y="2473"/>
                </a:cubicBezTo>
                <a:cubicBezTo>
                  <a:pt x="1518" y="2482"/>
                  <a:pt x="1503" y="2491"/>
                  <a:pt x="1488" y="2498"/>
                </a:cubicBezTo>
                <a:cubicBezTo>
                  <a:pt x="1488" y="2499"/>
                  <a:pt x="1487" y="2499"/>
                  <a:pt x="1486" y="2499"/>
                </a:cubicBezTo>
                <a:cubicBezTo>
                  <a:pt x="1482" y="2502"/>
                  <a:pt x="1477" y="2504"/>
                  <a:pt x="1472" y="2506"/>
                </a:cubicBezTo>
                <a:cubicBezTo>
                  <a:pt x="1471" y="2507"/>
                  <a:pt x="1470" y="2507"/>
                  <a:pt x="1469" y="2508"/>
                </a:cubicBezTo>
                <a:cubicBezTo>
                  <a:pt x="1464" y="2510"/>
                  <a:pt x="1459" y="2512"/>
                  <a:pt x="1454" y="2515"/>
                </a:cubicBezTo>
                <a:cubicBezTo>
                  <a:pt x="1427" y="2526"/>
                  <a:pt x="1398" y="2535"/>
                  <a:pt x="1369" y="2542"/>
                </a:cubicBezTo>
                <a:cubicBezTo>
                  <a:pt x="1362" y="2543"/>
                  <a:pt x="1356" y="2544"/>
                  <a:pt x="1349" y="2545"/>
                </a:cubicBezTo>
                <a:cubicBezTo>
                  <a:pt x="1347" y="2546"/>
                  <a:pt x="1344" y="2546"/>
                  <a:pt x="1342" y="2547"/>
                </a:cubicBezTo>
                <a:cubicBezTo>
                  <a:pt x="1337" y="2547"/>
                  <a:pt x="1332" y="2548"/>
                  <a:pt x="1327" y="2549"/>
                </a:cubicBezTo>
                <a:cubicBezTo>
                  <a:pt x="1325" y="2549"/>
                  <a:pt x="1322" y="2549"/>
                  <a:pt x="1320" y="2550"/>
                </a:cubicBezTo>
                <a:cubicBezTo>
                  <a:pt x="1313" y="2550"/>
                  <a:pt x="1307" y="2551"/>
                  <a:pt x="1300" y="2551"/>
                </a:cubicBezTo>
                <a:cubicBezTo>
                  <a:pt x="1300" y="2551"/>
                  <a:pt x="1299" y="2551"/>
                  <a:pt x="1298" y="2552"/>
                </a:cubicBezTo>
                <a:cubicBezTo>
                  <a:pt x="1291" y="2552"/>
                  <a:pt x="1284" y="2552"/>
                  <a:pt x="1277" y="2552"/>
                </a:cubicBezTo>
                <a:cubicBezTo>
                  <a:pt x="1274" y="2552"/>
                  <a:pt x="1272" y="2552"/>
                  <a:pt x="1270" y="2552"/>
                </a:cubicBezTo>
                <a:cubicBezTo>
                  <a:pt x="1264" y="2552"/>
                  <a:pt x="1259" y="2552"/>
                  <a:pt x="1254" y="2552"/>
                </a:cubicBezTo>
                <a:cubicBezTo>
                  <a:pt x="1252" y="2552"/>
                  <a:pt x="1249" y="2552"/>
                  <a:pt x="1247" y="2552"/>
                </a:cubicBezTo>
                <a:cubicBezTo>
                  <a:pt x="1240" y="2552"/>
                  <a:pt x="1232" y="2551"/>
                  <a:pt x="1225" y="2551"/>
                </a:cubicBezTo>
                <a:cubicBezTo>
                  <a:pt x="1217" y="2550"/>
                  <a:pt x="1210" y="2549"/>
                  <a:pt x="1203" y="2548"/>
                </a:cubicBezTo>
                <a:cubicBezTo>
                  <a:pt x="1200" y="2548"/>
                  <a:pt x="1198" y="2548"/>
                  <a:pt x="1196" y="2547"/>
                </a:cubicBezTo>
                <a:cubicBezTo>
                  <a:pt x="1191" y="2547"/>
                  <a:pt x="1185" y="2546"/>
                  <a:pt x="1180" y="2545"/>
                </a:cubicBezTo>
                <a:cubicBezTo>
                  <a:pt x="1178" y="2544"/>
                  <a:pt x="1176" y="2544"/>
                  <a:pt x="1173" y="2544"/>
                </a:cubicBezTo>
                <a:cubicBezTo>
                  <a:pt x="1166" y="2542"/>
                  <a:pt x="1159" y="2541"/>
                  <a:pt x="1152" y="2539"/>
                </a:cubicBezTo>
                <a:cubicBezTo>
                  <a:pt x="1152" y="2539"/>
                  <a:pt x="1151" y="2539"/>
                  <a:pt x="1150" y="2538"/>
                </a:cubicBezTo>
                <a:cubicBezTo>
                  <a:pt x="1144" y="2537"/>
                  <a:pt x="1138" y="2535"/>
                  <a:pt x="1131" y="2533"/>
                </a:cubicBezTo>
                <a:cubicBezTo>
                  <a:pt x="1129" y="2533"/>
                  <a:pt x="1127" y="2532"/>
                  <a:pt x="1124" y="2531"/>
                </a:cubicBezTo>
                <a:cubicBezTo>
                  <a:pt x="1120" y="2530"/>
                  <a:pt x="1115" y="2528"/>
                  <a:pt x="1110" y="2527"/>
                </a:cubicBezTo>
                <a:cubicBezTo>
                  <a:pt x="1108" y="2526"/>
                  <a:pt x="1106" y="2525"/>
                  <a:pt x="1103" y="2524"/>
                </a:cubicBezTo>
                <a:cubicBezTo>
                  <a:pt x="1097" y="2522"/>
                  <a:pt x="1090" y="2519"/>
                  <a:pt x="1084" y="2517"/>
                </a:cubicBezTo>
                <a:cubicBezTo>
                  <a:pt x="1056" y="2506"/>
                  <a:pt x="1030" y="2492"/>
                  <a:pt x="1005" y="2476"/>
                </a:cubicBezTo>
                <a:cubicBezTo>
                  <a:pt x="1001" y="2473"/>
                  <a:pt x="996" y="2470"/>
                  <a:pt x="992" y="2467"/>
                </a:cubicBezTo>
                <a:cubicBezTo>
                  <a:pt x="991" y="2466"/>
                  <a:pt x="990" y="2465"/>
                  <a:pt x="989" y="2465"/>
                </a:cubicBezTo>
                <a:cubicBezTo>
                  <a:pt x="984" y="2462"/>
                  <a:pt x="980" y="2458"/>
                  <a:pt x="976" y="2455"/>
                </a:cubicBezTo>
                <a:cubicBezTo>
                  <a:pt x="975" y="2455"/>
                  <a:pt x="975" y="2454"/>
                  <a:pt x="974" y="2454"/>
                </a:cubicBezTo>
                <a:cubicBezTo>
                  <a:pt x="961" y="2444"/>
                  <a:pt x="948" y="2433"/>
                  <a:pt x="935" y="2421"/>
                </a:cubicBezTo>
                <a:cubicBezTo>
                  <a:pt x="935" y="2421"/>
                  <a:pt x="934" y="2420"/>
                  <a:pt x="933" y="2419"/>
                </a:cubicBezTo>
                <a:cubicBezTo>
                  <a:pt x="930" y="2416"/>
                  <a:pt x="926" y="2412"/>
                  <a:pt x="922" y="2408"/>
                </a:cubicBezTo>
                <a:cubicBezTo>
                  <a:pt x="921" y="2407"/>
                  <a:pt x="920" y="2406"/>
                  <a:pt x="920" y="2405"/>
                </a:cubicBezTo>
                <a:cubicBezTo>
                  <a:pt x="904" y="2389"/>
                  <a:pt x="889" y="2372"/>
                  <a:pt x="876" y="2353"/>
                </a:cubicBezTo>
                <a:cubicBezTo>
                  <a:pt x="875" y="2352"/>
                  <a:pt x="874" y="2351"/>
                  <a:pt x="874" y="2350"/>
                </a:cubicBezTo>
                <a:cubicBezTo>
                  <a:pt x="870" y="2346"/>
                  <a:pt x="868" y="2342"/>
                  <a:pt x="865" y="2337"/>
                </a:cubicBezTo>
                <a:cubicBezTo>
                  <a:pt x="864" y="2337"/>
                  <a:pt x="864" y="2336"/>
                  <a:pt x="863" y="2335"/>
                </a:cubicBezTo>
                <a:cubicBezTo>
                  <a:pt x="854" y="2321"/>
                  <a:pt x="845" y="2306"/>
                  <a:pt x="837" y="2291"/>
                </a:cubicBezTo>
                <a:cubicBezTo>
                  <a:pt x="837" y="2291"/>
                  <a:pt x="837" y="2290"/>
                  <a:pt x="836" y="2289"/>
                </a:cubicBezTo>
                <a:cubicBezTo>
                  <a:pt x="834" y="2285"/>
                  <a:pt x="832" y="2280"/>
                  <a:pt x="829" y="2275"/>
                </a:cubicBezTo>
                <a:cubicBezTo>
                  <a:pt x="829" y="2274"/>
                  <a:pt x="828" y="2273"/>
                  <a:pt x="828" y="2272"/>
                </a:cubicBezTo>
                <a:cubicBezTo>
                  <a:pt x="825" y="2267"/>
                  <a:pt x="823" y="2262"/>
                  <a:pt x="821" y="2257"/>
                </a:cubicBezTo>
                <a:cubicBezTo>
                  <a:pt x="807" y="2224"/>
                  <a:pt x="797" y="2188"/>
                  <a:pt x="790" y="2152"/>
                </a:cubicBezTo>
                <a:cubicBezTo>
                  <a:pt x="790" y="2150"/>
                  <a:pt x="790" y="2147"/>
                  <a:pt x="789" y="2145"/>
                </a:cubicBezTo>
                <a:cubicBezTo>
                  <a:pt x="788" y="2140"/>
                  <a:pt x="788" y="2135"/>
                  <a:pt x="787" y="2130"/>
                </a:cubicBezTo>
                <a:cubicBezTo>
                  <a:pt x="787" y="2128"/>
                  <a:pt x="787" y="2125"/>
                  <a:pt x="786" y="2123"/>
                </a:cubicBezTo>
                <a:cubicBezTo>
                  <a:pt x="785" y="2116"/>
                  <a:pt x="785" y="2110"/>
                  <a:pt x="785" y="2104"/>
                </a:cubicBezTo>
                <a:cubicBezTo>
                  <a:pt x="785" y="2103"/>
                  <a:pt x="784" y="2102"/>
                  <a:pt x="784" y="2101"/>
                </a:cubicBezTo>
                <a:cubicBezTo>
                  <a:pt x="784" y="2094"/>
                  <a:pt x="784" y="2087"/>
                  <a:pt x="783" y="2080"/>
                </a:cubicBezTo>
                <a:cubicBezTo>
                  <a:pt x="783" y="2078"/>
                  <a:pt x="783" y="2075"/>
                  <a:pt x="783" y="2073"/>
                </a:cubicBezTo>
                <a:cubicBezTo>
                  <a:pt x="783" y="2068"/>
                  <a:pt x="783" y="2062"/>
                  <a:pt x="784" y="2057"/>
                </a:cubicBezTo>
                <a:cubicBezTo>
                  <a:pt x="784" y="2055"/>
                  <a:pt x="784" y="2052"/>
                  <a:pt x="784" y="2050"/>
                </a:cubicBezTo>
                <a:cubicBezTo>
                  <a:pt x="784" y="2043"/>
                  <a:pt x="785" y="2035"/>
                  <a:pt x="785" y="2028"/>
                </a:cubicBezTo>
                <a:cubicBezTo>
                  <a:pt x="786" y="2020"/>
                  <a:pt x="787" y="2013"/>
                  <a:pt x="788" y="2006"/>
                </a:cubicBezTo>
                <a:cubicBezTo>
                  <a:pt x="788" y="2003"/>
                  <a:pt x="788" y="2001"/>
                  <a:pt x="788" y="1999"/>
                </a:cubicBezTo>
                <a:cubicBezTo>
                  <a:pt x="789" y="1994"/>
                  <a:pt x="790" y="1988"/>
                  <a:pt x="791" y="1983"/>
                </a:cubicBezTo>
                <a:cubicBezTo>
                  <a:pt x="792" y="1981"/>
                  <a:pt x="792" y="1979"/>
                  <a:pt x="792" y="1976"/>
                </a:cubicBezTo>
                <a:cubicBezTo>
                  <a:pt x="794" y="1969"/>
                  <a:pt x="795" y="1962"/>
                  <a:pt x="797" y="1955"/>
                </a:cubicBezTo>
                <a:cubicBezTo>
                  <a:pt x="797" y="1955"/>
                  <a:pt x="797" y="1954"/>
                  <a:pt x="798" y="1953"/>
                </a:cubicBezTo>
                <a:cubicBezTo>
                  <a:pt x="799" y="1947"/>
                  <a:pt x="801" y="1941"/>
                  <a:pt x="802" y="1934"/>
                </a:cubicBezTo>
                <a:cubicBezTo>
                  <a:pt x="803" y="1932"/>
                  <a:pt x="804" y="1930"/>
                  <a:pt x="805" y="1927"/>
                </a:cubicBezTo>
                <a:cubicBezTo>
                  <a:pt x="806" y="1923"/>
                  <a:pt x="808" y="1918"/>
                  <a:pt x="809" y="1913"/>
                </a:cubicBezTo>
                <a:cubicBezTo>
                  <a:pt x="810" y="1911"/>
                  <a:pt x="811" y="1909"/>
                  <a:pt x="812" y="1906"/>
                </a:cubicBezTo>
                <a:cubicBezTo>
                  <a:pt x="814" y="1900"/>
                  <a:pt x="816" y="1894"/>
                  <a:pt x="819" y="1887"/>
                </a:cubicBezTo>
                <a:cubicBezTo>
                  <a:pt x="819" y="1887"/>
                  <a:pt x="819" y="1887"/>
                  <a:pt x="819" y="1887"/>
                </a:cubicBezTo>
                <a:cubicBezTo>
                  <a:pt x="830" y="1860"/>
                  <a:pt x="844" y="1833"/>
                  <a:pt x="860" y="1808"/>
                </a:cubicBezTo>
                <a:cubicBezTo>
                  <a:pt x="863" y="1804"/>
                  <a:pt x="866" y="1799"/>
                  <a:pt x="869" y="1795"/>
                </a:cubicBezTo>
                <a:cubicBezTo>
                  <a:pt x="870" y="1794"/>
                  <a:pt x="870" y="1793"/>
                  <a:pt x="871" y="1792"/>
                </a:cubicBezTo>
                <a:cubicBezTo>
                  <a:pt x="874" y="1788"/>
                  <a:pt x="877" y="1783"/>
                  <a:pt x="880" y="1779"/>
                </a:cubicBezTo>
                <a:cubicBezTo>
                  <a:pt x="881" y="1778"/>
                  <a:pt x="881" y="1778"/>
                  <a:pt x="882" y="1777"/>
                </a:cubicBezTo>
                <a:cubicBezTo>
                  <a:pt x="892" y="1764"/>
                  <a:pt x="903" y="1751"/>
                  <a:pt x="915" y="1738"/>
                </a:cubicBezTo>
                <a:cubicBezTo>
                  <a:pt x="915" y="1738"/>
                  <a:pt x="916" y="1737"/>
                  <a:pt x="917" y="1737"/>
                </a:cubicBezTo>
                <a:cubicBezTo>
                  <a:pt x="920" y="1733"/>
                  <a:pt x="924" y="1729"/>
                  <a:pt x="928" y="1725"/>
                </a:cubicBezTo>
                <a:cubicBezTo>
                  <a:pt x="929" y="1724"/>
                  <a:pt x="929" y="1724"/>
                  <a:pt x="930" y="1723"/>
                </a:cubicBezTo>
                <a:cubicBezTo>
                  <a:pt x="947" y="1707"/>
                  <a:pt x="964" y="1692"/>
                  <a:pt x="983" y="1679"/>
                </a:cubicBezTo>
                <a:cubicBezTo>
                  <a:pt x="983" y="1678"/>
                  <a:pt x="984" y="1677"/>
                  <a:pt x="985" y="1677"/>
                </a:cubicBezTo>
                <a:cubicBezTo>
                  <a:pt x="990" y="1674"/>
                  <a:pt x="994" y="1671"/>
                  <a:pt x="998" y="1668"/>
                </a:cubicBezTo>
                <a:cubicBezTo>
                  <a:pt x="999" y="1667"/>
                  <a:pt x="1000" y="1667"/>
                  <a:pt x="1001" y="1666"/>
                </a:cubicBezTo>
                <a:cubicBezTo>
                  <a:pt x="1015" y="1657"/>
                  <a:pt x="1029" y="1648"/>
                  <a:pt x="1045" y="1640"/>
                </a:cubicBezTo>
                <a:cubicBezTo>
                  <a:pt x="1045" y="1640"/>
                  <a:pt x="1046" y="1640"/>
                  <a:pt x="1046" y="1639"/>
                </a:cubicBezTo>
                <a:cubicBezTo>
                  <a:pt x="1051" y="1637"/>
                  <a:pt x="1056" y="1635"/>
                  <a:pt x="1061" y="1632"/>
                </a:cubicBezTo>
                <a:cubicBezTo>
                  <a:pt x="1062" y="1632"/>
                  <a:pt x="1063" y="1631"/>
                  <a:pt x="1064" y="1631"/>
                </a:cubicBezTo>
                <a:cubicBezTo>
                  <a:pt x="1069" y="1629"/>
                  <a:pt x="1074" y="1626"/>
                  <a:pt x="1079" y="1624"/>
                </a:cubicBezTo>
                <a:cubicBezTo>
                  <a:pt x="1106" y="1613"/>
                  <a:pt x="1134" y="1604"/>
                  <a:pt x="1164" y="1597"/>
                </a:cubicBezTo>
                <a:cubicBezTo>
                  <a:pt x="1170" y="1596"/>
                  <a:pt x="1177" y="1595"/>
                  <a:pt x="1184" y="1593"/>
                </a:cubicBezTo>
                <a:cubicBezTo>
                  <a:pt x="1186" y="1593"/>
                  <a:pt x="1189" y="1593"/>
                  <a:pt x="1191" y="1592"/>
                </a:cubicBezTo>
                <a:cubicBezTo>
                  <a:pt x="1196" y="1592"/>
                  <a:pt x="1201" y="1591"/>
                  <a:pt x="1206" y="1590"/>
                </a:cubicBezTo>
                <a:cubicBezTo>
                  <a:pt x="1208" y="1590"/>
                  <a:pt x="1211" y="1590"/>
                  <a:pt x="1213" y="1589"/>
                </a:cubicBezTo>
                <a:cubicBezTo>
                  <a:pt x="1219" y="1589"/>
                  <a:pt x="1226" y="1588"/>
                  <a:pt x="1232" y="1588"/>
                </a:cubicBezTo>
                <a:cubicBezTo>
                  <a:pt x="1233" y="1588"/>
                  <a:pt x="1234" y="1587"/>
                  <a:pt x="1234" y="1587"/>
                </a:cubicBezTo>
                <a:cubicBezTo>
                  <a:pt x="1242" y="1587"/>
                  <a:pt x="1249" y="1587"/>
                  <a:pt x="1256" y="1587"/>
                </a:cubicBezTo>
                <a:cubicBezTo>
                  <a:pt x="1258" y="1587"/>
                  <a:pt x="1261" y="1587"/>
                  <a:pt x="1263" y="1587"/>
                </a:cubicBezTo>
                <a:cubicBezTo>
                  <a:pt x="1268" y="1586"/>
                  <a:pt x="1274" y="1587"/>
                  <a:pt x="1279" y="1587"/>
                </a:cubicBezTo>
                <a:cubicBezTo>
                  <a:pt x="1281" y="1587"/>
                  <a:pt x="1283" y="1587"/>
                  <a:pt x="1286" y="1587"/>
                </a:cubicBezTo>
                <a:cubicBezTo>
                  <a:pt x="1293" y="1587"/>
                  <a:pt x="1300" y="1588"/>
                  <a:pt x="1308" y="1588"/>
                </a:cubicBezTo>
                <a:cubicBezTo>
                  <a:pt x="1315" y="1589"/>
                  <a:pt x="1323" y="1590"/>
                  <a:pt x="1330" y="1591"/>
                </a:cubicBezTo>
                <a:cubicBezTo>
                  <a:pt x="1333" y="1591"/>
                  <a:pt x="1334" y="1591"/>
                  <a:pt x="1337" y="1592"/>
                </a:cubicBezTo>
                <a:cubicBezTo>
                  <a:pt x="1342" y="1592"/>
                  <a:pt x="1347" y="1593"/>
                  <a:pt x="1353" y="1594"/>
                </a:cubicBezTo>
                <a:cubicBezTo>
                  <a:pt x="1355" y="1595"/>
                  <a:pt x="1357" y="1595"/>
                  <a:pt x="1359" y="1595"/>
                </a:cubicBezTo>
                <a:cubicBezTo>
                  <a:pt x="1367" y="1597"/>
                  <a:pt x="1373" y="1598"/>
                  <a:pt x="1380" y="1600"/>
                </a:cubicBezTo>
                <a:cubicBezTo>
                  <a:pt x="1381" y="1600"/>
                  <a:pt x="1382" y="1600"/>
                  <a:pt x="1383" y="1601"/>
                </a:cubicBezTo>
                <a:cubicBezTo>
                  <a:pt x="1389" y="1602"/>
                  <a:pt x="1395" y="1604"/>
                  <a:pt x="1401" y="1606"/>
                </a:cubicBezTo>
                <a:cubicBezTo>
                  <a:pt x="1404" y="1606"/>
                  <a:pt x="1406" y="1607"/>
                  <a:pt x="1408" y="1608"/>
                </a:cubicBezTo>
                <a:cubicBezTo>
                  <a:pt x="1413" y="1609"/>
                  <a:pt x="1418" y="1611"/>
                  <a:pt x="1422" y="1612"/>
                </a:cubicBezTo>
                <a:cubicBezTo>
                  <a:pt x="1425" y="1613"/>
                  <a:pt x="1427" y="1614"/>
                  <a:pt x="1430" y="1615"/>
                </a:cubicBezTo>
                <a:cubicBezTo>
                  <a:pt x="1436" y="1617"/>
                  <a:pt x="1442" y="1619"/>
                  <a:pt x="1448" y="1622"/>
                </a:cubicBezTo>
                <a:lnTo>
                  <a:pt x="1449" y="1622"/>
                </a:lnTo>
                <a:cubicBezTo>
                  <a:pt x="1476" y="1633"/>
                  <a:pt x="1503" y="1647"/>
                  <a:pt x="1527" y="1663"/>
                </a:cubicBezTo>
                <a:cubicBezTo>
                  <a:pt x="1532" y="1666"/>
                  <a:pt x="1537" y="1669"/>
                  <a:pt x="1541" y="1672"/>
                </a:cubicBezTo>
                <a:cubicBezTo>
                  <a:pt x="1542" y="1673"/>
                  <a:pt x="1543" y="1673"/>
                  <a:pt x="1544" y="1674"/>
                </a:cubicBezTo>
                <a:cubicBezTo>
                  <a:pt x="1548" y="1677"/>
                  <a:pt x="1553" y="1680"/>
                  <a:pt x="1557" y="1684"/>
                </a:cubicBezTo>
                <a:cubicBezTo>
                  <a:pt x="1557" y="1684"/>
                  <a:pt x="1558" y="1684"/>
                  <a:pt x="1559" y="1685"/>
                </a:cubicBezTo>
                <a:cubicBezTo>
                  <a:pt x="1572" y="1695"/>
                  <a:pt x="1585" y="1706"/>
                  <a:pt x="1597" y="1718"/>
                </a:cubicBezTo>
                <a:cubicBezTo>
                  <a:pt x="1598" y="1718"/>
                  <a:pt x="1599" y="1719"/>
                  <a:pt x="1599" y="1720"/>
                </a:cubicBezTo>
                <a:cubicBezTo>
                  <a:pt x="1603" y="1723"/>
                  <a:pt x="1607" y="1727"/>
                  <a:pt x="1611" y="1731"/>
                </a:cubicBezTo>
                <a:cubicBezTo>
                  <a:pt x="1612" y="1732"/>
                  <a:pt x="1612" y="1732"/>
                  <a:pt x="1613" y="1733"/>
                </a:cubicBezTo>
                <a:cubicBezTo>
                  <a:pt x="1629" y="1750"/>
                  <a:pt x="1644" y="1767"/>
                  <a:pt x="1657" y="1786"/>
                </a:cubicBezTo>
                <a:cubicBezTo>
                  <a:pt x="1658" y="1787"/>
                  <a:pt x="1658" y="1787"/>
                  <a:pt x="1659" y="1788"/>
                </a:cubicBezTo>
                <a:cubicBezTo>
                  <a:pt x="1662" y="1793"/>
                  <a:pt x="1665" y="1797"/>
                  <a:pt x="1668" y="1801"/>
                </a:cubicBezTo>
                <a:cubicBezTo>
                  <a:pt x="1669" y="1802"/>
                  <a:pt x="1669" y="1803"/>
                  <a:pt x="1670" y="1804"/>
                </a:cubicBezTo>
                <a:cubicBezTo>
                  <a:pt x="1679" y="1818"/>
                  <a:pt x="1688" y="1832"/>
                  <a:pt x="1696" y="1848"/>
                </a:cubicBezTo>
                <a:cubicBezTo>
                  <a:pt x="1696" y="1848"/>
                  <a:pt x="1696" y="1849"/>
                  <a:pt x="1696" y="1850"/>
                </a:cubicBezTo>
                <a:cubicBezTo>
                  <a:pt x="1699" y="1854"/>
                  <a:pt x="1701" y="1859"/>
                  <a:pt x="1703" y="1864"/>
                </a:cubicBezTo>
                <a:cubicBezTo>
                  <a:pt x="1704" y="1865"/>
                  <a:pt x="1704" y="1866"/>
                  <a:pt x="1705" y="1867"/>
                </a:cubicBezTo>
                <a:cubicBezTo>
                  <a:pt x="1707" y="1872"/>
                  <a:pt x="1709" y="1877"/>
                  <a:pt x="1711" y="1882"/>
                </a:cubicBezTo>
                <a:cubicBezTo>
                  <a:pt x="1723" y="1909"/>
                  <a:pt x="1732" y="1937"/>
                  <a:pt x="1738" y="1967"/>
                </a:cubicBezTo>
                <a:cubicBezTo>
                  <a:pt x="1740" y="1974"/>
                  <a:pt x="1741" y="1980"/>
                  <a:pt x="1742" y="1987"/>
                </a:cubicBezTo>
                <a:cubicBezTo>
                  <a:pt x="1743" y="1989"/>
                  <a:pt x="1743" y="1992"/>
                  <a:pt x="1744" y="1994"/>
                </a:cubicBezTo>
                <a:cubicBezTo>
                  <a:pt x="1744" y="1999"/>
                  <a:pt x="1745" y="2004"/>
                  <a:pt x="1746" y="2009"/>
                </a:cubicBezTo>
                <a:cubicBezTo>
                  <a:pt x="1746" y="2011"/>
                  <a:pt x="1746" y="2014"/>
                  <a:pt x="1746" y="2016"/>
                </a:cubicBezTo>
                <a:cubicBezTo>
                  <a:pt x="1747" y="2022"/>
                  <a:pt x="1748" y="2029"/>
                  <a:pt x="1748" y="2035"/>
                </a:cubicBezTo>
                <a:cubicBezTo>
                  <a:pt x="1748" y="2036"/>
                  <a:pt x="1748" y="2037"/>
                  <a:pt x="1748" y="2038"/>
                </a:cubicBezTo>
                <a:cubicBezTo>
                  <a:pt x="1749" y="2045"/>
                  <a:pt x="1749" y="2052"/>
                  <a:pt x="1749" y="2059"/>
                </a:cubicBezTo>
                <a:lnTo>
                  <a:pt x="1749" y="2066"/>
                </a:lnTo>
                <a:cubicBezTo>
                  <a:pt x="1749" y="2071"/>
                  <a:pt x="1749" y="2077"/>
                  <a:pt x="1749" y="2082"/>
                </a:cubicBezTo>
                <a:cubicBezTo>
                  <a:pt x="1749" y="2084"/>
                  <a:pt x="1749" y="2087"/>
                  <a:pt x="1749" y="2089"/>
                </a:cubicBezTo>
                <a:cubicBezTo>
                  <a:pt x="1749" y="2096"/>
                  <a:pt x="1748" y="2104"/>
                  <a:pt x="1748" y="2111"/>
                </a:cubicBezTo>
                <a:cubicBezTo>
                  <a:pt x="1747" y="2118"/>
                  <a:pt x="1746" y="2126"/>
                  <a:pt x="1745" y="2133"/>
                </a:cubicBezTo>
                <a:close/>
                <a:moveTo>
                  <a:pt x="2073" y="2283"/>
                </a:moveTo>
                <a:lnTo>
                  <a:pt x="2098" y="1998"/>
                </a:lnTo>
                <a:lnTo>
                  <a:pt x="1933" y="1983"/>
                </a:lnTo>
                <a:cubicBezTo>
                  <a:pt x="1923" y="1903"/>
                  <a:pt x="1898" y="1826"/>
                  <a:pt x="1861" y="1756"/>
                </a:cubicBezTo>
                <a:lnTo>
                  <a:pt x="1988" y="1650"/>
                </a:lnTo>
                <a:lnTo>
                  <a:pt x="1804" y="1431"/>
                </a:lnTo>
                <a:lnTo>
                  <a:pt x="1677" y="1537"/>
                </a:lnTo>
                <a:cubicBezTo>
                  <a:pt x="1615" y="1489"/>
                  <a:pt x="1543" y="1451"/>
                  <a:pt x="1465" y="1427"/>
                </a:cubicBezTo>
                <a:lnTo>
                  <a:pt x="1480" y="1262"/>
                </a:lnTo>
                <a:lnTo>
                  <a:pt x="1195" y="1238"/>
                </a:lnTo>
                <a:lnTo>
                  <a:pt x="1181" y="1402"/>
                </a:lnTo>
                <a:cubicBezTo>
                  <a:pt x="1099" y="1413"/>
                  <a:pt x="1023" y="1438"/>
                  <a:pt x="953" y="1474"/>
                </a:cubicBezTo>
                <a:lnTo>
                  <a:pt x="846" y="1348"/>
                </a:lnTo>
                <a:lnTo>
                  <a:pt x="628" y="1532"/>
                </a:lnTo>
                <a:lnTo>
                  <a:pt x="734" y="1659"/>
                </a:lnTo>
                <a:cubicBezTo>
                  <a:pt x="686" y="1721"/>
                  <a:pt x="648" y="1793"/>
                  <a:pt x="624" y="1870"/>
                </a:cubicBezTo>
                <a:lnTo>
                  <a:pt x="459" y="1856"/>
                </a:lnTo>
                <a:lnTo>
                  <a:pt x="435" y="2141"/>
                </a:lnTo>
                <a:lnTo>
                  <a:pt x="599" y="2155"/>
                </a:lnTo>
                <a:cubicBezTo>
                  <a:pt x="610" y="2236"/>
                  <a:pt x="635" y="2313"/>
                  <a:pt x="671" y="2383"/>
                </a:cubicBezTo>
                <a:lnTo>
                  <a:pt x="545" y="2489"/>
                </a:lnTo>
                <a:lnTo>
                  <a:pt x="729" y="2708"/>
                </a:lnTo>
                <a:lnTo>
                  <a:pt x="855" y="2602"/>
                </a:lnTo>
                <a:cubicBezTo>
                  <a:pt x="918" y="2650"/>
                  <a:pt x="989" y="2688"/>
                  <a:pt x="1067" y="2712"/>
                </a:cubicBezTo>
                <a:lnTo>
                  <a:pt x="1053" y="2877"/>
                </a:lnTo>
                <a:lnTo>
                  <a:pt x="1338" y="2901"/>
                </a:lnTo>
                <a:lnTo>
                  <a:pt x="1352" y="2736"/>
                </a:lnTo>
                <a:cubicBezTo>
                  <a:pt x="1433" y="2726"/>
                  <a:pt x="1510" y="2701"/>
                  <a:pt x="1580" y="2664"/>
                </a:cubicBezTo>
                <a:lnTo>
                  <a:pt x="1686" y="2791"/>
                </a:lnTo>
                <a:lnTo>
                  <a:pt x="1905" y="2607"/>
                </a:lnTo>
                <a:lnTo>
                  <a:pt x="1799" y="2480"/>
                </a:lnTo>
                <a:cubicBezTo>
                  <a:pt x="1847" y="2418"/>
                  <a:pt x="1885" y="2346"/>
                  <a:pt x="1909" y="2269"/>
                </a:cubicBezTo>
                <a:lnTo>
                  <a:pt x="2073" y="2283"/>
                </a:lnTo>
                <a:close/>
                <a:moveTo>
                  <a:pt x="2930" y="1894"/>
                </a:moveTo>
                <a:cubicBezTo>
                  <a:pt x="2930" y="1896"/>
                  <a:pt x="2930" y="1897"/>
                  <a:pt x="2929" y="1899"/>
                </a:cubicBezTo>
                <a:cubicBezTo>
                  <a:pt x="2929" y="1903"/>
                  <a:pt x="2928" y="1906"/>
                  <a:pt x="2927" y="1910"/>
                </a:cubicBezTo>
                <a:cubicBezTo>
                  <a:pt x="2927" y="1912"/>
                  <a:pt x="2927" y="1913"/>
                  <a:pt x="2927" y="1915"/>
                </a:cubicBezTo>
                <a:cubicBezTo>
                  <a:pt x="2926" y="1920"/>
                  <a:pt x="2925" y="1925"/>
                  <a:pt x="2923" y="1930"/>
                </a:cubicBezTo>
                <a:cubicBezTo>
                  <a:pt x="2923" y="1930"/>
                  <a:pt x="2923" y="1931"/>
                  <a:pt x="2923" y="1931"/>
                </a:cubicBezTo>
                <a:cubicBezTo>
                  <a:pt x="2922" y="1936"/>
                  <a:pt x="2921" y="1940"/>
                  <a:pt x="2919" y="1944"/>
                </a:cubicBezTo>
                <a:cubicBezTo>
                  <a:pt x="2919" y="1946"/>
                  <a:pt x="2918" y="1948"/>
                  <a:pt x="2918" y="1949"/>
                </a:cubicBezTo>
                <a:cubicBezTo>
                  <a:pt x="2917" y="1953"/>
                  <a:pt x="2916" y="1956"/>
                  <a:pt x="2915" y="1959"/>
                </a:cubicBezTo>
                <a:cubicBezTo>
                  <a:pt x="2914" y="1961"/>
                  <a:pt x="2914" y="1962"/>
                  <a:pt x="2913" y="1964"/>
                </a:cubicBezTo>
                <a:cubicBezTo>
                  <a:pt x="2904" y="1989"/>
                  <a:pt x="2893" y="2012"/>
                  <a:pt x="2879" y="2033"/>
                </a:cubicBezTo>
                <a:cubicBezTo>
                  <a:pt x="2877" y="2036"/>
                  <a:pt x="2875" y="2039"/>
                  <a:pt x="2873" y="2042"/>
                </a:cubicBezTo>
                <a:cubicBezTo>
                  <a:pt x="2872" y="2043"/>
                  <a:pt x="2872" y="2044"/>
                  <a:pt x="2871" y="2044"/>
                </a:cubicBezTo>
                <a:cubicBezTo>
                  <a:pt x="2869" y="2048"/>
                  <a:pt x="2867" y="2051"/>
                  <a:pt x="2865" y="2054"/>
                </a:cubicBezTo>
                <a:cubicBezTo>
                  <a:pt x="2864" y="2054"/>
                  <a:pt x="2864" y="2054"/>
                  <a:pt x="2864" y="2055"/>
                </a:cubicBezTo>
                <a:cubicBezTo>
                  <a:pt x="2857" y="2064"/>
                  <a:pt x="2849" y="2073"/>
                  <a:pt x="2841" y="2082"/>
                </a:cubicBezTo>
                <a:cubicBezTo>
                  <a:pt x="2840" y="2082"/>
                  <a:pt x="2840" y="2083"/>
                  <a:pt x="2839" y="2083"/>
                </a:cubicBezTo>
                <a:cubicBezTo>
                  <a:pt x="2837" y="2086"/>
                  <a:pt x="2834" y="2089"/>
                  <a:pt x="2832" y="2091"/>
                </a:cubicBezTo>
                <a:cubicBezTo>
                  <a:pt x="2831" y="2092"/>
                  <a:pt x="2830" y="2093"/>
                  <a:pt x="2830" y="2093"/>
                </a:cubicBezTo>
                <a:cubicBezTo>
                  <a:pt x="2818" y="2104"/>
                  <a:pt x="2806" y="2115"/>
                  <a:pt x="2793" y="2124"/>
                </a:cubicBezTo>
                <a:cubicBezTo>
                  <a:pt x="2792" y="2124"/>
                  <a:pt x="2792" y="2125"/>
                  <a:pt x="2791" y="2125"/>
                </a:cubicBezTo>
                <a:cubicBezTo>
                  <a:pt x="2788" y="2128"/>
                  <a:pt x="2785" y="2130"/>
                  <a:pt x="2782" y="2132"/>
                </a:cubicBezTo>
                <a:cubicBezTo>
                  <a:pt x="2782" y="2132"/>
                  <a:pt x="2781" y="2132"/>
                  <a:pt x="2780" y="2133"/>
                </a:cubicBezTo>
                <a:cubicBezTo>
                  <a:pt x="2770" y="2139"/>
                  <a:pt x="2760" y="2145"/>
                  <a:pt x="2750" y="2151"/>
                </a:cubicBezTo>
                <a:cubicBezTo>
                  <a:pt x="2749" y="2151"/>
                  <a:pt x="2749" y="2151"/>
                  <a:pt x="2748" y="2152"/>
                </a:cubicBezTo>
                <a:cubicBezTo>
                  <a:pt x="2745" y="2153"/>
                  <a:pt x="2741" y="2155"/>
                  <a:pt x="2738" y="2156"/>
                </a:cubicBezTo>
                <a:cubicBezTo>
                  <a:pt x="2737" y="2157"/>
                  <a:pt x="2737" y="2157"/>
                  <a:pt x="2736" y="2158"/>
                </a:cubicBezTo>
                <a:cubicBezTo>
                  <a:pt x="2732" y="2159"/>
                  <a:pt x="2729" y="2161"/>
                  <a:pt x="2725" y="2162"/>
                </a:cubicBezTo>
                <a:cubicBezTo>
                  <a:pt x="2706" y="2170"/>
                  <a:pt x="2686" y="2177"/>
                  <a:pt x="2666" y="2181"/>
                </a:cubicBezTo>
                <a:cubicBezTo>
                  <a:pt x="2661" y="2182"/>
                  <a:pt x="2656" y="2183"/>
                  <a:pt x="2652" y="2184"/>
                </a:cubicBezTo>
                <a:cubicBezTo>
                  <a:pt x="2650" y="2184"/>
                  <a:pt x="2648" y="2184"/>
                  <a:pt x="2647" y="2185"/>
                </a:cubicBezTo>
                <a:cubicBezTo>
                  <a:pt x="2643" y="2185"/>
                  <a:pt x="2640" y="2186"/>
                  <a:pt x="2636" y="2186"/>
                </a:cubicBezTo>
                <a:cubicBezTo>
                  <a:pt x="2635" y="2186"/>
                  <a:pt x="2633" y="2187"/>
                  <a:pt x="2631" y="2187"/>
                </a:cubicBezTo>
                <a:cubicBezTo>
                  <a:pt x="2627" y="2187"/>
                  <a:pt x="2622" y="2188"/>
                  <a:pt x="2618" y="2188"/>
                </a:cubicBezTo>
                <a:cubicBezTo>
                  <a:pt x="2617" y="2188"/>
                  <a:pt x="2617" y="2188"/>
                  <a:pt x="2616" y="2188"/>
                </a:cubicBezTo>
                <a:cubicBezTo>
                  <a:pt x="2611" y="2188"/>
                  <a:pt x="2606" y="2189"/>
                  <a:pt x="2601" y="2189"/>
                </a:cubicBezTo>
                <a:cubicBezTo>
                  <a:pt x="2599" y="2189"/>
                  <a:pt x="2598" y="2189"/>
                  <a:pt x="2596" y="2189"/>
                </a:cubicBezTo>
                <a:cubicBezTo>
                  <a:pt x="2592" y="2189"/>
                  <a:pt x="2589" y="2189"/>
                  <a:pt x="2585" y="2189"/>
                </a:cubicBezTo>
                <a:cubicBezTo>
                  <a:pt x="2583" y="2189"/>
                  <a:pt x="2582" y="2189"/>
                  <a:pt x="2580" y="2188"/>
                </a:cubicBezTo>
                <a:cubicBezTo>
                  <a:pt x="2575" y="2188"/>
                  <a:pt x="2570" y="2188"/>
                  <a:pt x="2565" y="2188"/>
                </a:cubicBezTo>
                <a:cubicBezTo>
                  <a:pt x="2559" y="2187"/>
                  <a:pt x="2554" y="2186"/>
                  <a:pt x="2549" y="2186"/>
                </a:cubicBezTo>
                <a:cubicBezTo>
                  <a:pt x="2547" y="2186"/>
                  <a:pt x="2546" y="2185"/>
                  <a:pt x="2544" y="2185"/>
                </a:cubicBezTo>
                <a:cubicBezTo>
                  <a:pt x="2540" y="2185"/>
                  <a:pt x="2537" y="2184"/>
                  <a:pt x="2533" y="2183"/>
                </a:cubicBezTo>
                <a:cubicBezTo>
                  <a:pt x="2531" y="2183"/>
                  <a:pt x="2530" y="2183"/>
                  <a:pt x="2528" y="2182"/>
                </a:cubicBezTo>
                <a:cubicBezTo>
                  <a:pt x="2523" y="2181"/>
                  <a:pt x="2518" y="2180"/>
                  <a:pt x="2514" y="2179"/>
                </a:cubicBezTo>
                <a:cubicBezTo>
                  <a:pt x="2513" y="2179"/>
                  <a:pt x="2513" y="2179"/>
                  <a:pt x="2512" y="2179"/>
                </a:cubicBezTo>
                <a:cubicBezTo>
                  <a:pt x="2508" y="2178"/>
                  <a:pt x="2503" y="2177"/>
                  <a:pt x="2499" y="2175"/>
                </a:cubicBezTo>
                <a:cubicBezTo>
                  <a:pt x="2497" y="2175"/>
                  <a:pt x="2496" y="2174"/>
                  <a:pt x="2494" y="2174"/>
                </a:cubicBezTo>
                <a:cubicBezTo>
                  <a:pt x="2491" y="2173"/>
                  <a:pt x="2487" y="2172"/>
                  <a:pt x="2484" y="2171"/>
                </a:cubicBezTo>
                <a:cubicBezTo>
                  <a:pt x="2482" y="2170"/>
                  <a:pt x="2481" y="2170"/>
                  <a:pt x="2479" y="2169"/>
                </a:cubicBezTo>
                <a:cubicBezTo>
                  <a:pt x="2475" y="2167"/>
                  <a:pt x="2470" y="2166"/>
                  <a:pt x="2466" y="2164"/>
                </a:cubicBezTo>
                <a:cubicBezTo>
                  <a:pt x="2446" y="2156"/>
                  <a:pt x="2428" y="2146"/>
                  <a:pt x="2410" y="2135"/>
                </a:cubicBezTo>
                <a:cubicBezTo>
                  <a:pt x="2407" y="2133"/>
                  <a:pt x="2404" y="2131"/>
                  <a:pt x="2401" y="2129"/>
                </a:cubicBezTo>
                <a:cubicBezTo>
                  <a:pt x="2400" y="2128"/>
                  <a:pt x="2399" y="2128"/>
                  <a:pt x="2399" y="2127"/>
                </a:cubicBezTo>
                <a:cubicBezTo>
                  <a:pt x="2396" y="2125"/>
                  <a:pt x="2393" y="2123"/>
                  <a:pt x="2390" y="2121"/>
                </a:cubicBezTo>
                <a:cubicBezTo>
                  <a:pt x="2389" y="2120"/>
                  <a:pt x="2389" y="2120"/>
                  <a:pt x="2389" y="2120"/>
                </a:cubicBezTo>
                <a:cubicBezTo>
                  <a:pt x="2379" y="2112"/>
                  <a:pt x="2370" y="2105"/>
                  <a:pt x="2361" y="2097"/>
                </a:cubicBezTo>
                <a:cubicBezTo>
                  <a:pt x="2361" y="2096"/>
                  <a:pt x="2360" y="2096"/>
                  <a:pt x="2360" y="2095"/>
                </a:cubicBezTo>
                <a:cubicBezTo>
                  <a:pt x="2357" y="2093"/>
                  <a:pt x="2355" y="2090"/>
                  <a:pt x="2352" y="2087"/>
                </a:cubicBezTo>
                <a:cubicBezTo>
                  <a:pt x="2351" y="2087"/>
                  <a:pt x="2351" y="2086"/>
                  <a:pt x="2350" y="2086"/>
                </a:cubicBezTo>
                <a:cubicBezTo>
                  <a:pt x="2339" y="2074"/>
                  <a:pt x="2329" y="2062"/>
                  <a:pt x="2319" y="2049"/>
                </a:cubicBezTo>
                <a:cubicBezTo>
                  <a:pt x="2319" y="2048"/>
                  <a:pt x="2318" y="2048"/>
                  <a:pt x="2318" y="2047"/>
                </a:cubicBezTo>
                <a:cubicBezTo>
                  <a:pt x="2316" y="2044"/>
                  <a:pt x="2314" y="2041"/>
                  <a:pt x="2312" y="2038"/>
                </a:cubicBezTo>
                <a:cubicBezTo>
                  <a:pt x="2311" y="2037"/>
                  <a:pt x="2311" y="2037"/>
                  <a:pt x="2310" y="2036"/>
                </a:cubicBezTo>
                <a:cubicBezTo>
                  <a:pt x="2304" y="2026"/>
                  <a:pt x="2298" y="2016"/>
                  <a:pt x="2292" y="2005"/>
                </a:cubicBezTo>
                <a:cubicBezTo>
                  <a:pt x="2292" y="2005"/>
                  <a:pt x="2292" y="2005"/>
                  <a:pt x="2292" y="2004"/>
                </a:cubicBezTo>
                <a:cubicBezTo>
                  <a:pt x="2290" y="2001"/>
                  <a:pt x="2288" y="1997"/>
                  <a:pt x="2287" y="1994"/>
                </a:cubicBezTo>
                <a:cubicBezTo>
                  <a:pt x="2286" y="1993"/>
                  <a:pt x="2286" y="1992"/>
                  <a:pt x="2286" y="1992"/>
                </a:cubicBezTo>
                <a:cubicBezTo>
                  <a:pt x="2284" y="1988"/>
                  <a:pt x="2283" y="1985"/>
                  <a:pt x="2281" y="1981"/>
                </a:cubicBezTo>
                <a:cubicBezTo>
                  <a:pt x="2271" y="1958"/>
                  <a:pt x="2264" y="1933"/>
                  <a:pt x="2259" y="1908"/>
                </a:cubicBezTo>
                <a:cubicBezTo>
                  <a:pt x="2259" y="1906"/>
                  <a:pt x="2259" y="1904"/>
                  <a:pt x="2258" y="1902"/>
                </a:cubicBezTo>
                <a:cubicBezTo>
                  <a:pt x="2258" y="1899"/>
                  <a:pt x="2258" y="1896"/>
                  <a:pt x="2257" y="1892"/>
                </a:cubicBezTo>
                <a:cubicBezTo>
                  <a:pt x="2257" y="1891"/>
                  <a:pt x="2257" y="1889"/>
                  <a:pt x="2257" y="1887"/>
                </a:cubicBezTo>
                <a:cubicBezTo>
                  <a:pt x="2256" y="1883"/>
                  <a:pt x="2256" y="1878"/>
                  <a:pt x="2255" y="1874"/>
                </a:cubicBezTo>
                <a:cubicBezTo>
                  <a:pt x="2255" y="1873"/>
                  <a:pt x="2255" y="1872"/>
                  <a:pt x="2255" y="1872"/>
                </a:cubicBezTo>
                <a:cubicBezTo>
                  <a:pt x="2255" y="1867"/>
                  <a:pt x="2255" y="1862"/>
                  <a:pt x="2254" y="1857"/>
                </a:cubicBezTo>
                <a:cubicBezTo>
                  <a:pt x="2254" y="1855"/>
                  <a:pt x="2254" y="1854"/>
                  <a:pt x="2254" y="1852"/>
                </a:cubicBezTo>
                <a:cubicBezTo>
                  <a:pt x="2254" y="1848"/>
                  <a:pt x="2254" y="1844"/>
                  <a:pt x="2255" y="1841"/>
                </a:cubicBezTo>
                <a:cubicBezTo>
                  <a:pt x="2255" y="1839"/>
                  <a:pt x="2255" y="1838"/>
                  <a:pt x="2255" y="1836"/>
                </a:cubicBezTo>
                <a:cubicBezTo>
                  <a:pt x="2255" y="1831"/>
                  <a:pt x="2255" y="1826"/>
                  <a:pt x="2256" y="1820"/>
                </a:cubicBezTo>
                <a:cubicBezTo>
                  <a:pt x="2256" y="1815"/>
                  <a:pt x="2257" y="1810"/>
                  <a:pt x="2257" y="1805"/>
                </a:cubicBezTo>
                <a:cubicBezTo>
                  <a:pt x="2258" y="1803"/>
                  <a:pt x="2258" y="1802"/>
                  <a:pt x="2258" y="1800"/>
                </a:cubicBezTo>
                <a:cubicBezTo>
                  <a:pt x="2259" y="1796"/>
                  <a:pt x="2259" y="1793"/>
                  <a:pt x="2260" y="1789"/>
                </a:cubicBezTo>
                <a:cubicBezTo>
                  <a:pt x="2260" y="1787"/>
                  <a:pt x="2260" y="1786"/>
                  <a:pt x="2261" y="1784"/>
                </a:cubicBezTo>
                <a:cubicBezTo>
                  <a:pt x="2262" y="1779"/>
                  <a:pt x="2263" y="1774"/>
                  <a:pt x="2264" y="1770"/>
                </a:cubicBezTo>
                <a:cubicBezTo>
                  <a:pt x="2264" y="1769"/>
                  <a:pt x="2264" y="1768"/>
                  <a:pt x="2264" y="1768"/>
                </a:cubicBezTo>
                <a:cubicBezTo>
                  <a:pt x="2266" y="1763"/>
                  <a:pt x="2267" y="1759"/>
                  <a:pt x="2268" y="1755"/>
                </a:cubicBezTo>
                <a:cubicBezTo>
                  <a:pt x="2268" y="1753"/>
                  <a:pt x="2269" y="1751"/>
                  <a:pt x="2269" y="1750"/>
                </a:cubicBezTo>
                <a:cubicBezTo>
                  <a:pt x="2270" y="1746"/>
                  <a:pt x="2272" y="1743"/>
                  <a:pt x="2273" y="1740"/>
                </a:cubicBezTo>
                <a:cubicBezTo>
                  <a:pt x="2273" y="1738"/>
                  <a:pt x="2274" y="1737"/>
                  <a:pt x="2274" y="1735"/>
                </a:cubicBezTo>
                <a:cubicBezTo>
                  <a:pt x="2276" y="1731"/>
                  <a:pt x="2278" y="1726"/>
                  <a:pt x="2279" y="1722"/>
                </a:cubicBezTo>
                <a:cubicBezTo>
                  <a:pt x="2279" y="1722"/>
                  <a:pt x="2279" y="1722"/>
                  <a:pt x="2279" y="1722"/>
                </a:cubicBezTo>
                <a:cubicBezTo>
                  <a:pt x="2287" y="1702"/>
                  <a:pt x="2297" y="1684"/>
                  <a:pt x="2308" y="1666"/>
                </a:cubicBezTo>
                <a:cubicBezTo>
                  <a:pt x="2310" y="1663"/>
                  <a:pt x="2312" y="1660"/>
                  <a:pt x="2315" y="1657"/>
                </a:cubicBezTo>
                <a:cubicBezTo>
                  <a:pt x="2315" y="1656"/>
                  <a:pt x="2316" y="1655"/>
                  <a:pt x="2316" y="1655"/>
                </a:cubicBezTo>
                <a:cubicBezTo>
                  <a:pt x="2318" y="1652"/>
                  <a:pt x="2320" y="1649"/>
                  <a:pt x="2323" y="1646"/>
                </a:cubicBezTo>
                <a:cubicBezTo>
                  <a:pt x="2323" y="1645"/>
                  <a:pt x="2323" y="1645"/>
                  <a:pt x="2324" y="1644"/>
                </a:cubicBezTo>
                <a:cubicBezTo>
                  <a:pt x="2331" y="1635"/>
                  <a:pt x="2339" y="1626"/>
                  <a:pt x="2347" y="1617"/>
                </a:cubicBezTo>
                <a:cubicBezTo>
                  <a:pt x="2347" y="1617"/>
                  <a:pt x="2348" y="1616"/>
                  <a:pt x="2348" y="1616"/>
                </a:cubicBezTo>
                <a:cubicBezTo>
                  <a:pt x="2351" y="1613"/>
                  <a:pt x="2353" y="1610"/>
                  <a:pt x="2356" y="1608"/>
                </a:cubicBezTo>
                <a:cubicBezTo>
                  <a:pt x="2356" y="1607"/>
                  <a:pt x="2357" y="1607"/>
                  <a:pt x="2358" y="1606"/>
                </a:cubicBezTo>
                <a:cubicBezTo>
                  <a:pt x="2369" y="1595"/>
                  <a:pt x="2381" y="1585"/>
                  <a:pt x="2394" y="1575"/>
                </a:cubicBezTo>
                <a:cubicBezTo>
                  <a:pt x="2395" y="1575"/>
                  <a:pt x="2396" y="1574"/>
                  <a:pt x="2396" y="1574"/>
                </a:cubicBezTo>
                <a:cubicBezTo>
                  <a:pt x="2399" y="1572"/>
                  <a:pt x="2402" y="1569"/>
                  <a:pt x="2405" y="1567"/>
                </a:cubicBezTo>
                <a:cubicBezTo>
                  <a:pt x="2406" y="1567"/>
                  <a:pt x="2406" y="1567"/>
                  <a:pt x="2407" y="1566"/>
                </a:cubicBezTo>
                <a:cubicBezTo>
                  <a:pt x="2417" y="1560"/>
                  <a:pt x="2427" y="1554"/>
                  <a:pt x="2438" y="1548"/>
                </a:cubicBezTo>
                <a:cubicBezTo>
                  <a:pt x="2438" y="1548"/>
                  <a:pt x="2439" y="1548"/>
                  <a:pt x="2439" y="1548"/>
                </a:cubicBezTo>
                <a:cubicBezTo>
                  <a:pt x="2443" y="1546"/>
                  <a:pt x="2446" y="1544"/>
                  <a:pt x="2449" y="1543"/>
                </a:cubicBezTo>
                <a:cubicBezTo>
                  <a:pt x="2450" y="1542"/>
                  <a:pt x="2451" y="1542"/>
                  <a:pt x="2451" y="1542"/>
                </a:cubicBezTo>
                <a:cubicBezTo>
                  <a:pt x="2455" y="1540"/>
                  <a:pt x="2459" y="1538"/>
                  <a:pt x="2462" y="1537"/>
                </a:cubicBezTo>
                <a:cubicBezTo>
                  <a:pt x="2481" y="1529"/>
                  <a:pt x="2501" y="1522"/>
                  <a:pt x="2522" y="1518"/>
                </a:cubicBezTo>
                <a:cubicBezTo>
                  <a:pt x="2526" y="1517"/>
                  <a:pt x="2531" y="1516"/>
                  <a:pt x="2536" y="1515"/>
                </a:cubicBezTo>
                <a:cubicBezTo>
                  <a:pt x="2537" y="1515"/>
                  <a:pt x="2539" y="1515"/>
                  <a:pt x="2541" y="1514"/>
                </a:cubicBezTo>
                <a:cubicBezTo>
                  <a:pt x="2544" y="1514"/>
                  <a:pt x="2548" y="1513"/>
                  <a:pt x="2551" y="1513"/>
                </a:cubicBezTo>
                <a:cubicBezTo>
                  <a:pt x="2553" y="1513"/>
                  <a:pt x="2555" y="1513"/>
                  <a:pt x="2556" y="1512"/>
                </a:cubicBezTo>
                <a:cubicBezTo>
                  <a:pt x="2561" y="1512"/>
                  <a:pt x="2565" y="1511"/>
                  <a:pt x="2570" y="1511"/>
                </a:cubicBezTo>
                <a:cubicBezTo>
                  <a:pt x="2570" y="1511"/>
                  <a:pt x="2571" y="1511"/>
                  <a:pt x="2571" y="1511"/>
                </a:cubicBezTo>
                <a:cubicBezTo>
                  <a:pt x="2576" y="1511"/>
                  <a:pt x="2581" y="1511"/>
                  <a:pt x="2586" y="1510"/>
                </a:cubicBezTo>
                <a:cubicBezTo>
                  <a:pt x="2588" y="1510"/>
                  <a:pt x="2590" y="1510"/>
                  <a:pt x="2591" y="1510"/>
                </a:cubicBezTo>
                <a:cubicBezTo>
                  <a:pt x="2595" y="1510"/>
                  <a:pt x="2599" y="1510"/>
                  <a:pt x="2603" y="1511"/>
                </a:cubicBezTo>
                <a:cubicBezTo>
                  <a:pt x="2604" y="1511"/>
                  <a:pt x="2606" y="1511"/>
                  <a:pt x="2607" y="1511"/>
                </a:cubicBezTo>
                <a:cubicBezTo>
                  <a:pt x="2612" y="1511"/>
                  <a:pt x="2618" y="1511"/>
                  <a:pt x="2623" y="1512"/>
                </a:cubicBezTo>
                <a:cubicBezTo>
                  <a:pt x="2628" y="1512"/>
                  <a:pt x="2633" y="1513"/>
                  <a:pt x="2638" y="1513"/>
                </a:cubicBezTo>
                <a:cubicBezTo>
                  <a:pt x="2640" y="1514"/>
                  <a:pt x="2642" y="1514"/>
                  <a:pt x="2643" y="1514"/>
                </a:cubicBezTo>
                <a:cubicBezTo>
                  <a:pt x="2647" y="1515"/>
                  <a:pt x="2651" y="1515"/>
                  <a:pt x="2654" y="1516"/>
                </a:cubicBezTo>
                <a:cubicBezTo>
                  <a:pt x="2656" y="1516"/>
                  <a:pt x="2657" y="1516"/>
                  <a:pt x="2659" y="1517"/>
                </a:cubicBezTo>
                <a:cubicBezTo>
                  <a:pt x="2664" y="1518"/>
                  <a:pt x="2669" y="1519"/>
                  <a:pt x="2674" y="1520"/>
                </a:cubicBezTo>
                <a:cubicBezTo>
                  <a:pt x="2674" y="1520"/>
                  <a:pt x="2675" y="1520"/>
                  <a:pt x="2675" y="1520"/>
                </a:cubicBezTo>
                <a:cubicBezTo>
                  <a:pt x="2680" y="1521"/>
                  <a:pt x="2684" y="1523"/>
                  <a:pt x="2688" y="1524"/>
                </a:cubicBezTo>
                <a:cubicBezTo>
                  <a:pt x="2690" y="1524"/>
                  <a:pt x="2692" y="1525"/>
                  <a:pt x="2693" y="1525"/>
                </a:cubicBezTo>
                <a:cubicBezTo>
                  <a:pt x="2697" y="1526"/>
                  <a:pt x="2700" y="1527"/>
                  <a:pt x="2703" y="1529"/>
                </a:cubicBezTo>
                <a:cubicBezTo>
                  <a:pt x="2705" y="1529"/>
                  <a:pt x="2707" y="1530"/>
                  <a:pt x="2708" y="1530"/>
                </a:cubicBezTo>
                <a:cubicBezTo>
                  <a:pt x="2713" y="1532"/>
                  <a:pt x="2717" y="1533"/>
                  <a:pt x="2722" y="1535"/>
                </a:cubicBezTo>
                <a:cubicBezTo>
                  <a:pt x="2741" y="1543"/>
                  <a:pt x="2760" y="1553"/>
                  <a:pt x="2777" y="1564"/>
                </a:cubicBezTo>
                <a:cubicBezTo>
                  <a:pt x="2780" y="1566"/>
                  <a:pt x="2783" y="1568"/>
                  <a:pt x="2787" y="1571"/>
                </a:cubicBezTo>
                <a:cubicBezTo>
                  <a:pt x="2787" y="1571"/>
                  <a:pt x="2788" y="1571"/>
                  <a:pt x="2789" y="1572"/>
                </a:cubicBezTo>
                <a:cubicBezTo>
                  <a:pt x="2792" y="1574"/>
                  <a:pt x="2795" y="1576"/>
                  <a:pt x="2798" y="1579"/>
                </a:cubicBezTo>
                <a:cubicBezTo>
                  <a:pt x="2798" y="1579"/>
                  <a:pt x="2798" y="1579"/>
                  <a:pt x="2799" y="1579"/>
                </a:cubicBezTo>
                <a:cubicBezTo>
                  <a:pt x="2808" y="1587"/>
                  <a:pt x="2818" y="1594"/>
                  <a:pt x="2826" y="1603"/>
                </a:cubicBezTo>
                <a:cubicBezTo>
                  <a:pt x="2827" y="1603"/>
                  <a:pt x="2827" y="1603"/>
                  <a:pt x="2828" y="1604"/>
                </a:cubicBezTo>
                <a:cubicBezTo>
                  <a:pt x="2830" y="1606"/>
                  <a:pt x="2833" y="1609"/>
                  <a:pt x="2836" y="1612"/>
                </a:cubicBezTo>
                <a:cubicBezTo>
                  <a:pt x="2836" y="1612"/>
                  <a:pt x="2837" y="1613"/>
                  <a:pt x="2837" y="1613"/>
                </a:cubicBezTo>
                <a:cubicBezTo>
                  <a:pt x="2848" y="1625"/>
                  <a:pt x="2859" y="1637"/>
                  <a:pt x="2868" y="1650"/>
                </a:cubicBezTo>
                <a:cubicBezTo>
                  <a:pt x="2869" y="1651"/>
                  <a:pt x="2869" y="1652"/>
                  <a:pt x="2870" y="1652"/>
                </a:cubicBezTo>
                <a:cubicBezTo>
                  <a:pt x="2872" y="1655"/>
                  <a:pt x="2874" y="1658"/>
                  <a:pt x="2876" y="1661"/>
                </a:cubicBezTo>
                <a:cubicBezTo>
                  <a:pt x="2876" y="1662"/>
                  <a:pt x="2877" y="1662"/>
                  <a:pt x="2877" y="1663"/>
                </a:cubicBezTo>
                <a:cubicBezTo>
                  <a:pt x="2884" y="1673"/>
                  <a:pt x="2889" y="1683"/>
                  <a:pt x="2895" y="1694"/>
                </a:cubicBezTo>
                <a:cubicBezTo>
                  <a:pt x="2895" y="1694"/>
                  <a:pt x="2895" y="1695"/>
                  <a:pt x="2896" y="1695"/>
                </a:cubicBezTo>
                <a:cubicBezTo>
                  <a:pt x="2897" y="1698"/>
                  <a:pt x="2899" y="1702"/>
                  <a:pt x="2901" y="1705"/>
                </a:cubicBezTo>
                <a:cubicBezTo>
                  <a:pt x="2901" y="1706"/>
                  <a:pt x="2901" y="1707"/>
                  <a:pt x="2902" y="1708"/>
                </a:cubicBezTo>
                <a:cubicBezTo>
                  <a:pt x="2903" y="1711"/>
                  <a:pt x="2905" y="1714"/>
                  <a:pt x="2906" y="1718"/>
                </a:cubicBezTo>
                <a:cubicBezTo>
                  <a:pt x="2914" y="1737"/>
                  <a:pt x="2921" y="1757"/>
                  <a:pt x="2925" y="1777"/>
                </a:cubicBezTo>
                <a:lnTo>
                  <a:pt x="2925" y="1778"/>
                </a:lnTo>
                <a:cubicBezTo>
                  <a:pt x="2926" y="1782"/>
                  <a:pt x="2927" y="1787"/>
                  <a:pt x="2928" y="1792"/>
                </a:cubicBezTo>
                <a:cubicBezTo>
                  <a:pt x="2928" y="1793"/>
                  <a:pt x="2929" y="1795"/>
                  <a:pt x="2929" y="1797"/>
                </a:cubicBezTo>
                <a:cubicBezTo>
                  <a:pt x="2929" y="1800"/>
                  <a:pt x="2930" y="1803"/>
                  <a:pt x="2930" y="1807"/>
                </a:cubicBezTo>
                <a:cubicBezTo>
                  <a:pt x="2930" y="1809"/>
                  <a:pt x="2931" y="1810"/>
                  <a:pt x="2931" y="1812"/>
                </a:cubicBezTo>
                <a:cubicBezTo>
                  <a:pt x="2931" y="1817"/>
                  <a:pt x="2932" y="1821"/>
                  <a:pt x="2932" y="1825"/>
                </a:cubicBezTo>
                <a:cubicBezTo>
                  <a:pt x="2932" y="1826"/>
                  <a:pt x="2932" y="1827"/>
                  <a:pt x="2932" y="1827"/>
                </a:cubicBezTo>
                <a:cubicBezTo>
                  <a:pt x="2933" y="1832"/>
                  <a:pt x="2933" y="1837"/>
                  <a:pt x="2933" y="1842"/>
                </a:cubicBezTo>
                <a:lnTo>
                  <a:pt x="2933" y="1847"/>
                </a:lnTo>
                <a:cubicBezTo>
                  <a:pt x="2933" y="1851"/>
                  <a:pt x="2933" y="1855"/>
                  <a:pt x="2933" y="1858"/>
                </a:cubicBezTo>
                <a:cubicBezTo>
                  <a:pt x="2933" y="1860"/>
                  <a:pt x="2933" y="1862"/>
                  <a:pt x="2933" y="1863"/>
                </a:cubicBezTo>
                <a:cubicBezTo>
                  <a:pt x="2932" y="1868"/>
                  <a:pt x="2932" y="1874"/>
                  <a:pt x="2932" y="1879"/>
                </a:cubicBezTo>
                <a:cubicBezTo>
                  <a:pt x="2931" y="1884"/>
                  <a:pt x="2931" y="1889"/>
                  <a:pt x="2930" y="1894"/>
                </a:cubicBezTo>
                <a:close/>
                <a:moveTo>
                  <a:pt x="3160" y="1999"/>
                </a:moveTo>
                <a:lnTo>
                  <a:pt x="3178" y="1799"/>
                </a:lnTo>
                <a:lnTo>
                  <a:pt x="3062" y="1789"/>
                </a:lnTo>
                <a:cubicBezTo>
                  <a:pt x="3055" y="1732"/>
                  <a:pt x="3037" y="1679"/>
                  <a:pt x="3012" y="1629"/>
                </a:cubicBezTo>
                <a:lnTo>
                  <a:pt x="3100" y="1555"/>
                </a:lnTo>
                <a:lnTo>
                  <a:pt x="2971" y="1401"/>
                </a:lnTo>
                <a:lnTo>
                  <a:pt x="2882" y="1476"/>
                </a:lnTo>
                <a:cubicBezTo>
                  <a:pt x="2838" y="1442"/>
                  <a:pt x="2788" y="1415"/>
                  <a:pt x="2734" y="1398"/>
                </a:cubicBezTo>
                <a:lnTo>
                  <a:pt x="2744" y="1283"/>
                </a:lnTo>
                <a:lnTo>
                  <a:pt x="2543" y="1265"/>
                </a:lnTo>
                <a:lnTo>
                  <a:pt x="2533" y="1381"/>
                </a:lnTo>
                <a:cubicBezTo>
                  <a:pt x="2476" y="1388"/>
                  <a:pt x="2423" y="1406"/>
                  <a:pt x="2374" y="1432"/>
                </a:cubicBezTo>
                <a:lnTo>
                  <a:pt x="2299" y="1343"/>
                </a:lnTo>
                <a:lnTo>
                  <a:pt x="2145" y="1472"/>
                </a:lnTo>
                <a:lnTo>
                  <a:pt x="2220" y="1561"/>
                </a:lnTo>
                <a:cubicBezTo>
                  <a:pt x="2186" y="1605"/>
                  <a:pt x="2159" y="1655"/>
                  <a:pt x="2143" y="1710"/>
                </a:cubicBezTo>
                <a:lnTo>
                  <a:pt x="2027" y="1700"/>
                </a:lnTo>
                <a:lnTo>
                  <a:pt x="2010" y="1900"/>
                </a:lnTo>
                <a:lnTo>
                  <a:pt x="2125" y="1910"/>
                </a:lnTo>
                <a:cubicBezTo>
                  <a:pt x="2132" y="1967"/>
                  <a:pt x="2150" y="2021"/>
                  <a:pt x="2176" y="2070"/>
                </a:cubicBezTo>
                <a:lnTo>
                  <a:pt x="2087" y="2144"/>
                </a:lnTo>
                <a:lnTo>
                  <a:pt x="2216" y="2298"/>
                </a:lnTo>
                <a:lnTo>
                  <a:pt x="2305" y="2223"/>
                </a:lnTo>
                <a:cubicBezTo>
                  <a:pt x="2349" y="2257"/>
                  <a:pt x="2399" y="2284"/>
                  <a:pt x="2454" y="2301"/>
                </a:cubicBezTo>
                <a:lnTo>
                  <a:pt x="2444" y="2416"/>
                </a:lnTo>
                <a:lnTo>
                  <a:pt x="2644" y="2434"/>
                </a:lnTo>
                <a:lnTo>
                  <a:pt x="2654" y="2318"/>
                </a:lnTo>
                <a:cubicBezTo>
                  <a:pt x="2711" y="2311"/>
                  <a:pt x="2765" y="2293"/>
                  <a:pt x="2814" y="2267"/>
                </a:cubicBezTo>
                <a:lnTo>
                  <a:pt x="2889" y="2356"/>
                </a:lnTo>
                <a:lnTo>
                  <a:pt x="3042" y="2227"/>
                </a:lnTo>
                <a:lnTo>
                  <a:pt x="2968" y="2138"/>
                </a:lnTo>
                <a:cubicBezTo>
                  <a:pt x="3001" y="2094"/>
                  <a:pt x="3028" y="2044"/>
                  <a:pt x="3045" y="1989"/>
                </a:cubicBezTo>
                <a:lnTo>
                  <a:pt x="3160" y="1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6629" name="直接连接符 18"/>
          <p:cNvCxnSpPr>
            <a:cxnSpLocks noChangeShapeType="1"/>
            <a:endCxn id="26632" idx="4"/>
          </p:cNvCxnSpPr>
          <p:nvPr/>
        </p:nvCxnSpPr>
        <p:spPr bwMode="auto">
          <a:xfrm>
            <a:off x="5186552" y="3054415"/>
            <a:ext cx="3174" cy="1396758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630" name="Oval 39"/>
          <p:cNvSpPr>
            <a:spLocks noChangeAspect="1" noChangeArrowheads="1"/>
          </p:cNvSpPr>
          <p:nvPr/>
        </p:nvSpPr>
        <p:spPr bwMode="auto">
          <a:xfrm>
            <a:off x="5116714" y="2898867"/>
            <a:ext cx="144438" cy="144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6631" name="Oval 40"/>
          <p:cNvSpPr>
            <a:spLocks noChangeAspect="1" noChangeArrowheads="1"/>
          </p:cNvSpPr>
          <p:nvPr/>
        </p:nvSpPr>
        <p:spPr bwMode="auto">
          <a:xfrm>
            <a:off x="5116714" y="3549630"/>
            <a:ext cx="144438" cy="144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6632" name="Oval 41"/>
          <p:cNvSpPr>
            <a:spLocks noChangeAspect="1" noChangeArrowheads="1"/>
          </p:cNvSpPr>
          <p:nvPr/>
        </p:nvSpPr>
        <p:spPr bwMode="auto">
          <a:xfrm>
            <a:off x="5116714" y="4306739"/>
            <a:ext cx="144438" cy="144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6633" name="TextBox 22"/>
          <p:cNvSpPr txBox="1">
            <a:spLocks noChangeArrowheads="1"/>
          </p:cNvSpPr>
          <p:nvPr/>
        </p:nvSpPr>
        <p:spPr bwMode="auto">
          <a:xfrm>
            <a:off x="5480189" y="2711578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26634" name="TextBox 23"/>
          <p:cNvSpPr txBox="1">
            <a:spLocks noChangeArrowheads="1"/>
          </p:cNvSpPr>
          <p:nvPr/>
        </p:nvSpPr>
        <p:spPr bwMode="auto">
          <a:xfrm>
            <a:off x="5480189" y="3403608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实验结果分析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35" name="TextBox 24"/>
          <p:cNvSpPr txBox="1">
            <a:spLocks noChangeArrowheads="1"/>
          </p:cNvSpPr>
          <p:nvPr/>
        </p:nvSpPr>
        <p:spPr bwMode="auto">
          <a:xfrm>
            <a:off x="5480189" y="4124207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/>
      <p:bldP spid="26627" grpId="0" autoUpdateAnimBg="0"/>
      <p:bldP spid="26628" grpId="0" animBg="1"/>
      <p:bldP spid="26630" grpId="0" animBg="1" autoUpdateAnimBg="0"/>
      <p:bldP spid="26631" grpId="0" animBg="1" autoUpdateAnimBg="0"/>
      <p:bldP spid="26632" grpId="0" animBg="1" autoUpdateAnimBg="0"/>
      <p:bldP spid="26633" grpId="0" autoUpdateAnimBg="0"/>
      <p:bldP spid="26634" grpId="0" autoUpdateAnimBg="0"/>
      <p:bldP spid="2663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08903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实验结果</a:t>
            </a: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74982"/>
              </p:ext>
            </p:extLst>
          </p:nvPr>
        </p:nvGraphicFramePr>
        <p:xfrm>
          <a:off x="1343472" y="1288834"/>
          <a:ext cx="9073008" cy="35083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268252">
                  <a:extLst>
                    <a:ext uri="{9D8B030D-6E8A-4147-A177-3AD203B41FA5}">
                      <a16:colId xmlns:a16="http://schemas.microsoft.com/office/drawing/2014/main" val="4166473775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85239464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421887244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641803906"/>
                    </a:ext>
                  </a:extLst>
                </a:gridCol>
              </a:tblGrid>
              <a:tr h="58472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dirty="0" smtClean="0">
                          <a:solidFill>
                            <a:srgbClr val="F8F8F8"/>
                          </a:solidFill>
                          <a:latin typeface="+mn-ea"/>
                          <a:ea typeface="+mn-ea"/>
                        </a:rPr>
                        <a:t>       实验</a:t>
                      </a:r>
                      <a:endParaRPr lang="zh-CN" altLang="en-US" sz="2400" dirty="0">
                        <a:solidFill>
                          <a:srgbClr val="F8F8F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1" kern="1200" dirty="0" smtClean="0">
                          <a:solidFill>
                            <a:srgbClr val="F8F8F8"/>
                          </a:solidFill>
                          <a:latin typeface="+mn-ea"/>
                          <a:ea typeface="+mn-ea"/>
                          <a:cs typeface="+mn-cs"/>
                        </a:rPr>
                        <a:t>       EER</a:t>
                      </a:r>
                      <a:endParaRPr lang="zh-CN" altLang="en-US" sz="2400" b="1" kern="1200" dirty="0">
                        <a:solidFill>
                          <a:srgbClr val="F8F8F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1" kern="1200" dirty="0" smtClean="0">
                          <a:solidFill>
                            <a:srgbClr val="F8F8F8"/>
                          </a:solidFill>
                          <a:latin typeface="+mn-ea"/>
                          <a:ea typeface="+mn-ea"/>
                          <a:cs typeface="+mn-cs"/>
                        </a:rPr>
                        <a:t>         AP</a:t>
                      </a:r>
                      <a:endParaRPr lang="zh-CN" altLang="en-US" sz="2400" b="1" kern="1200" dirty="0">
                        <a:solidFill>
                          <a:srgbClr val="F8F8F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400" b="1" kern="1200" dirty="0" smtClean="0">
                          <a:solidFill>
                            <a:srgbClr val="F8F8F8"/>
                          </a:solidFill>
                          <a:latin typeface="+mn-ea"/>
                          <a:ea typeface="+mn-ea"/>
                          <a:cs typeface="+mn-cs"/>
                        </a:rPr>
                        <a:t>     COUNT</a:t>
                      </a:r>
                      <a:endParaRPr lang="zh-CN" altLang="en-US" sz="2400" b="1" kern="1200" dirty="0">
                        <a:solidFill>
                          <a:srgbClr val="F8F8F8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125223"/>
                  </a:ext>
                </a:extLst>
              </a:tr>
              <a:tr h="58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Single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74.73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73.53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1.73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960368"/>
                  </a:ext>
                </a:extLst>
              </a:tr>
              <a:tr h="58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CONV(REUSE)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75.47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73.67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1.70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97462"/>
                  </a:ext>
                </a:extLst>
              </a:tr>
              <a:tr h="58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CONV(Not REUSE)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76.20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74.43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1.65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653115"/>
                  </a:ext>
                </a:extLst>
              </a:tr>
              <a:tr h="58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LSTM(REUSE)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76.53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73.83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101750"/>
                  </a:ext>
                </a:extLst>
              </a:tr>
              <a:tr h="58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LSTM(Not REUSE)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75.77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73.63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994211"/>
                  </a:ext>
                </a:extLst>
              </a:tr>
            </a:tbl>
          </a:graphicData>
        </a:graphic>
      </p:graphicFrame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1271464" y="5165414"/>
            <a:ext cx="92170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Joint Training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方式训练的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Faster RCNN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COUNT ERROR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1.89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，其中因为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Average Precision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的度量方式不一样，故没有进行比较。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533175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4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75588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.2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实验结果分析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198800" y="1169615"/>
            <a:ext cx="9217024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连接时序信息要稍好于通过沿时序卷积的方式，两种方式都要稍好于原来只考虑当前帧的检测效果。</a:t>
            </a:r>
            <a:endParaRPr lang="zh-CN" alt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210632" y="2266561"/>
            <a:ext cx="9217024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图片的分辨率较低，且场景较为拥挤。标注的时候需要看前后帧的信息才能准确完成标注，实验结果表明连续帧信息对当前帧的检测有一定的影响。</a:t>
            </a:r>
            <a:endParaRPr lang="zh-CN" alt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1198800" y="3435239"/>
            <a:ext cx="921702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本实验的目的在于探索连续帧信息对检测结果的影响，对</a:t>
            </a:r>
            <a:r>
              <a:rPr lang="en-US" altLang="zh-CN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Faster RCNN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没有做过多的比较。其中</a:t>
            </a:r>
            <a:r>
              <a:rPr lang="en-US" altLang="zh-CN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Faster RCNN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VGG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Joint Training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方式训练出的模型已经能够取得较好的检测结果。</a:t>
            </a:r>
            <a:endParaRPr lang="zh-CN" alt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1818106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2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2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2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  <p:bldP spid="4" grpId="0" autoUpdateAnimBg="0"/>
      <p:bldP spid="5" grpId="0" autoUpdateAnimBg="0"/>
      <p:bldP spid="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388795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3.3 Demo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展示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480" y="1116247"/>
            <a:ext cx="6480720" cy="5326620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8403601" y="2385120"/>
            <a:ext cx="323701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Start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：开始播放并检测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Stop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：停止播放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Reset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：从头开始播放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Clear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：当前帧不进行检测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399123"/>
      </p:ext>
    </p:extLst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2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9458" grpId="0" autoUpdateAnimBg="0"/>
      <p:bldP spid="19459" grpId="0" animBg="1"/>
      <p:bldP spid="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reeform 10"/>
          <p:cNvSpPr>
            <a:spLocks/>
          </p:cNvSpPr>
          <p:nvPr/>
        </p:nvSpPr>
        <p:spPr bwMode="auto">
          <a:xfrm>
            <a:off x="4871864" y="2565711"/>
            <a:ext cx="5832648" cy="1583369"/>
          </a:xfrm>
          <a:custGeom>
            <a:avLst/>
            <a:gdLst>
              <a:gd name="T0" fmla="*/ 135915 w 5680584"/>
              <a:gd name="T1" fmla="*/ 0 h 2616525"/>
              <a:gd name="T2" fmla="*/ 5679057 w 5680584"/>
              <a:gd name="T3" fmla="*/ 0 h 2616525"/>
              <a:gd name="T4" fmla="*/ 5679057 w 5680584"/>
              <a:gd name="T5" fmla="*/ 2615550 h 2616525"/>
              <a:gd name="T6" fmla="*/ 135915 w 5680584"/>
              <a:gd name="T7" fmla="*/ 2615550 h 2616525"/>
              <a:gd name="T8" fmla="*/ 0 w 5680584"/>
              <a:gd name="T9" fmla="*/ 2462077 h 2616525"/>
              <a:gd name="T10" fmla="*/ 0 w 5680584"/>
              <a:gd name="T11" fmla="*/ 153474 h 2616525"/>
              <a:gd name="T12" fmla="*/ 135915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3" name="TextBox 52"/>
          <p:cNvSpPr txBox="1">
            <a:spLocks noChangeArrowheads="1"/>
          </p:cNvSpPr>
          <p:nvPr/>
        </p:nvSpPr>
        <p:spPr bwMode="auto">
          <a:xfrm>
            <a:off x="4911543" y="1484654"/>
            <a:ext cx="5271173" cy="76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399" b="1" dirty="0" smtClean="0"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4399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24" name="Freeform 10"/>
          <p:cNvSpPr>
            <a:spLocks noChangeAspect="1" noEditPoints="1"/>
          </p:cNvSpPr>
          <p:nvPr/>
        </p:nvSpPr>
        <p:spPr bwMode="auto">
          <a:xfrm>
            <a:off x="1486800" y="2204864"/>
            <a:ext cx="2304650" cy="2304650"/>
          </a:xfrm>
          <a:custGeom>
            <a:avLst/>
            <a:gdLst>
              <a:gd name="T0" fmla="*/ 2147483647 w 3543"/>
              <a:gd name="T1" fmla="*/ 2147483647 h 3544"/>
              <a:gd name="T2" fmla="*/ 2147483647 w 3543"/>
              <a:gd name="T3" fmla="*/ 2147483647 h 3544"/>
              <a:gd name="T4" fmla="*/ 2147483647 w 3543"/>
              <a:gd name="T5" fmla="*/ 0 h 3544"/>
              <a:gd name="T6" fmla="*/ 2147483647 w 3543"/>
              <a:gd name="T7" fmla="*/ 2147483647 h 3544"/>
              <a:gd name="T8" fmla="*/ 2147483647 w 3543"/>
              <a:gd name="T9" fmla="*/ 0 h 3544"/>
              <a:gd name="T10" fmla="*/ 2147483647 w 3543"/>
              <a:gd name="T11" fmla="*/ 2147483647 h 3544"/>
              <a:gd name="T12" fmla="*/ 2147483647 w 3543"/>
              <a:gd name="T13" fmla="*/ 2147483647 h 3544"/>
              <a:gd name="T14" fmla="*/ 2147483647 w 3543"/>
              <a:gd name="T15" fmla="*/ 2147483647 h 3544"/>
              <a:gd name="T16" fmla="*/ 2147483647 w 3543"/>
              <a:gd name="T17" fmla="*/ 2147483647 h 3544"/>
              <a:gd name="T18" fmla="*/ 2147483647 w 3543"/>
              <a:gd name="T19" fmla="*/ 2147483647 h 3544"/>
              <a:gd name="T20" fmla="*/ 2147483647 w 3543"/>
              <a:gd name="T21" fmla="*/ 2147483647 h 3544"/>
              <a:gd name="T22" fmla="*/ 2147483647 w 3543"/>
              <a:gd name="T23" fmla="*/ 2147483647 h 3544"/>
              <a:gd name="T24" fmla="*/ 2147483647 w 3543"/>
              <a:gd name="T25" fmla="*/ 2147483647 h 3544"/>
              <a:gd name="T26" fmla="*/ 2147483647 w 3543"/>
              <a:gd name="T27" fmla="*/ 2147483647 h 3544"/>
              <a:gd name="T28" fmla="*/ 2147483647 w 3543"/>
              <a:gd name="T29" fmla="*/ 2147483647 h 3544"/>
              <a:gd name="T30" fmla="*/ 2147483647 w 3543"/>
              <a:gd name="T31" fmla="*/ 2147483647 h 3544"/>
              <a:gd name="T32" fmla="*/ 2147483647 w 3543"/>
              <a:gd name="T33" fmla="*/ 2147483647 h 3544"/>
              <a:gd name="T34" fmla="*/ 2147483647 w 3543"/>
              <a:gd name="T35" fmla="*/ 2147483647 h 3544"/>
              <a:gd name="T36" fmla="*/ 2147483647 w 3543"/>
              <a:gd name="T37" fmla="*/ 2147483647 h 3544"/>
              <a:gd name="T38" fmla="*/ 2147483647 w 3543"/>
              <a:gd name="T39" fmla="*/ 2147483647 h 3544"/>
              <a:gd name="T40" fmla="*/ 2147483647 w 3543"/>
              <a:gd name="T41" fmla="*/ 2147483647 h 3544"/>
              <a:gd name="T42" fmla="*/ 2147483647 w 3543"/>
              <a:gd name="T43" fmla="*/ 2147483647 h 3544"/>
              <a:gd name="T44" fmla="*/ 2147483647 w 3543"/>
              <a:gd name="T45" fmla="*/ 2147483647 h 3544"/>
              <a:gd name="T46" fmla="*/ 2147483647 w 3543"/>
              <a:gd name="T47" fmla="*/ 2147483647 h 3544"/>
              <a:gd name="T48" fmla="*/ 2147483647 w 3543"/>
              <a:gd name="T49" fmla="*/ 2147483647 h 3544"/>
              <a:gd name="T50" fmla="*/ 2147483647 w 3543"/>
              <a:gd name="T51" fmla="*/ 2147483647 h 3544"/>
              <a:gd name="T52" fmla="*/ 2147483647 w 3543"/>
              <a:gd name="T53" fmla="*/ 2147483647 h 3544"/>
              <a:gd name="T54" fmla="*/ 2147483647 w 3543"/>
              <a:gd name="T55" fmla="*/ 2147483647 h 3544"/>
              <a:gd name="T56" fmla="*/ 2147483647 w 3543"/>
              <a:gd name="T57" fmla="*/ 2147483647 h 3544"/>
              <a:gd name="T58" fmla="*/ 2147483647 w 3543"/>
              <a:gd name="T59" fmla="*/ 2147483647 h 3544"/>
              <a:gd name="T60" fmla="*/ 2147483647 w 3543"/>
              <a:gd name="T61" fmla="*/ 2147483647 h 3544"/>
              <a:gd name="T62" fmla="*/ 2147483647 w 3543"/>
              <a:gd name="T63" fmla="*/ 2147483647 h 3544"/>
              <a:gd name="T64" fmla="*/ 2147483647 w 3543"/>
              <a:gd name="T65" fmla="*/ 2147483647 h 3544"/>
              <a:gd name="T66" fmla="*/ 2147483647 w 3543"/>
              <a:gd name="T67" fmla="*/ 2147483647 h 3544"/>
              <a:gd name="T68" fmla="*/ 2147483647 w 3543"/>
              <a:gd name="T69" fmla="*/ 2147483647 h 3544"/>
              <a:gd name="T70" fmla="*/ 2147483647 w 3543"/>
              <a:gd name="T71" fmla="*/ 2147483647 h 3544"/>
              <a:gd name="T72" fmla="*/ 2147483647 w 3543"/>
              <a:gd name="T73" fmla="*/ 2147483647 h 3544"/>
              <a:gd name="T74" fmla="*/ 2147483647 w 3543"/>
              <a:gd name="T75" fmla="*/ 2147483647 h 3544"/>
              <a:gd name="T76" fmla="*/ 2147483647 w 3543"/>
              <a:gd name="T77" fmla="*/ 2147483647 h 3544"/>
              <a:gd name="T78" fmla="*/ 2147483647 w 3543"/>
              <a:gd name="T79" fmla="*/ 2147483647 h 3544"/>
              <a:gd name="T80" fmla="*/ 2147483647 w 3543"/>
              <a:gd name="T81" fmla="*/ 2147483647 h 3544"/>
              <a:gd name="T82" fmla="*/ 2147483647 w 3543"/>
              <a:gd name="T83" fmla="*/ 2147483647 h 3544"/>
              <a:gd name="T84" fmla="*/ 2147483647 w 3543"/>
              <a:gd name="T85" fmla="*/ 2147483647 h 3544"/>
              <a:gd name="T86" fmla="*/ 2147483647 w 3543"/>
              <a:gd name="T87" fmla="*/ 2147483647 h 3544"/>
              <a:gd name="T88" fmla="*/ 2147483647 w 3543"/>
              <a:gd name="T89" fmla="*/ 2147483647 h 3544"/>
              <a:gd name="T90" fmla="*/ 2147483647 w 3543"/>
              <a:gd name="T91" fmla="*/ 2147483647 h 3544"/>
              <a:gd name="T92" fmla="*/ 2147483647 w 3543"/>
              <a:gd name="T93" fmla="*/ 2147483647 h 3544"/>
              <a:gd name="T94" fmla="*/ 2147483647 w 3543"/>
              <a:gd name="T95" fmla="*/ 2147483647 h 3544"/>
              <a:gd name="T96" fmla="*/ 2147483647 w 3543"/>
              <a:gd name="T97" fmla="*/ 2147483647 h 3544"/>
              <a:gd name="T98" fmla="*/ 2147483647 w 3543"/>
              <a:gd name="T99" fmla="*/ 2147483647 h 3544"/>
              <a:gd name="T100" fmla="*/ 2147483647 w 3543"/>
              <a:gd name="T101" fmla="*/ 2147483647 h 3544"/>
              <a:gd name="T102" fmla="*/ 2147483647 w 3543"/>
              <a:gd name="T103" fmla="*/ 2147483647 h 35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9"/>
                  <a:pt x="3372" y="1772"/>
                </a:cubicBezTo>
                <a:cubicBezTo>
                  <a:pt x="3372" y="2656"/>
                  <a:pt x="2655" y="3373"/>
                  <a:pt x="1772" y="3373"/>
                </a:cubicBezTo>
                <a:cubicBezTo>
                  <a:pt x="888" y="3373"/>
                  <a:pt x="171" y="2656"/>
                  <a:pt x="171" y="1772"/>
                </a:cubicBezTo>
                <a:cubicBezTo>
                  <a:pt x="171" y="889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4"/>
                  <a:pt x="3543" y="1772"/>
                </a:cubicBezTo>
                <a:cubicBezTo>
                  <a:pt x="3543" y="2751"/>
                  <a:pt x="2750" y="3544"/>
                  <a:pt x="1772" y="3544"/>
                </a:cubicBezTo>
                <a:cubicBezTo>
                  <a:pt x="793" y="3544"/>
                  <a:pt x="0" y="2751"/>
                  <a:pt x="0" y="1772"/>
                </a:cubicBezTo>
                <a:cubicBezTo>
                  <a:pt x="0" y="794"/>
                  <a:pt x="793" y="0"/>
                  <a:pt x="1772" y="0"/>
                </a:cubicBezTo>
                <a:close/>
                <a:moveTo>
                  <a:pt x="1771" y="910"/>
                </a:moveTo>
                <a:cubicBezTo>
                  <a:pt x="1458" y="910"/>
                  <a:pt x="1203" y="1165"/>
                  <a:pt x="1203" y="1478"/>
                </a:cubicBezTo>
                <a:cubicBezTo>
                  <a:pt x="1203" y="1627"/>
                  <a:pt x="1321" y="1808"/>
                  <a:pt x="1322" y="1810"/>
                </a:cubicBezTo>
                <a:cubicBezTo>
                  <a:pt x="1347" y="1848"/>
                  <a:pt x="1383" y="1910"/>
                  <a:pt x="1404" y="1951"/>
                </a:cubicBezTo>
                <a:lnTo>
                  <a:pt x="1526" y="2189"/>
                </a:lnTo>
                <a:cubicBezTo>
                  <a:pt x="1550" y="2234"/>
                  <a:pt x="1567" y="2294"/>
                  <a:pt x="1567" y="2329"/>
                </a:cubicBezTo>
                <a:cubicBezTo>
                  <a:pt x="1569" y="2330"/>
                  <a:pt x="1582" y="2340"/>
                  <a:pt x="1607" y="2340"/>
                </a:cubicBezTo>
                <a:lnTo>
                  <a:pt x="1935" y="2340"/>
                </a:lnTo>
                <a:cubicBezTo>
                  <a:pt x="1960" y="2340"/>
                  <a:pt x="1973" y="2330"/>
                  <a:pt x="1975" y="2327"/>
                </a:cubicBezTo>
                <a:cubicBezTo>
                  <a:pt x="1975" y="2294"/>
                  <a:pt x="1992" y="2234"/>
                  <a:pt x="2016" y="2189"/>
                </a:cubicBezTo>
                <a:lnTo>
                  <a:pt x="2138" y="1951"/>
                </a:lnTo>
                <a:cubicBezTo>
                  <a:pt x="2158" y="1911"/>
                  <a:pt x="2195" y="1847"/>
                  <a:pt x="2220" y="1810"/>
                </a:cubicBezTo>
                <a:cubicBezTo>
                  <a:pt x="2261" y="1747"/>
                  <a:pt x="2339" y="1597"/>
                  <a:pt x="2339" y="1478"/>
                </a:cubicBezTo>
                <a:cubicBezTo>
                  <a:pt x="2339" y="1165"/>
                  <a:pt x="2084" y="910"/>
                  <a:pt x="1771" y="910"/>
                </a:cubicBezTo>
                <a:close/>
                <a:moveTo>
                  <a:pt x="1935" y="2459"/>
                </a:moveTo>
                <a:lnTo>
                  <a:pt x="1607" y="2459"/>
                </a:lnTo>
                <a:cubicBezTo>
                  <a:pt x="1518" y="2459"/>
                  <a:pt x="1448" y="2402"/>
                  <a:pt x="1448" y="2329"/>
                </a:cubicBezTo>
                <a:cubicBezTo>
                  <a:pt x="1448" y="2319"/>
                  <a:pt x="1439" y="2278"/>
                  <a:pt x="1421" y="2243"/>
                </a:cubicBezTo>
                <a:lnTo>
                  <a:pt x="1298" y="2005"/>
                </a:lnTo>
                <a:cubicBezTo>
                  <a:pt x="1279" y="1968"/>
                  <a:pt x="1245" y="1909"/>
                  <a:pt x="1223" y="1875"/>
                </a:cubicBezTo>
                <a:cubicBezTo>
                  <a:pt x="1208" y="1854"/>
                  <a:pt x="1084" y="1659"/>
                  <a:pt x="1084" y="1478"/>
                </a:cubicBezTo>
                <a:cubicBezTo>
                  <a:pt x="1084" y="1099"/>
                  <a:pt x="1392" y="791"/>
                  <a:pt x="1771" y="791"/>
                </a:cubicBezTo>
                <a:cubicBezTo>
                  <a:pt x="2149" y="791"/>
                  <a:pt x="2457" y="1099"/>
                  <a:pt x="2457" y="1478"/>
                </a:cubicBezTo>
                <a:cubicBezTo>
                  <a:pt x="2457" y="1659"/>
                  <a:pt x="2334" y="1853"/>
                  <a:pt x="2319" y="1875"/>
                </a:cubicBezTo>
                <a:cubicBezTo>
                  <a:pt x="2297" y="1909"/>
                  <a:pt x="2262" y="1969"/>
                  <a:pt x="2244" y="2005"/>
                </a:cubicBezTo>
                <a:lnTo>
                  <a:pt x="2121" y="2243"/>
                </a:lnTo>
                <a:cubicBezTo>
                  <a:pt x="2103" y="2278"/>
                  <a:pt x="2094" y="2319"/>
                  <a:pt x="2094" y="2329"/>
                </a:cubicBezTo>
                <a:cubicBezTo>
                  <a:pt x="2094" y="2402"/>
                  <a:pt x="2024" y="2459"/>
                  <a:pt x="1935" y="2459"/>
                </a:cubicBezTo>
                <a:close/>
                <a:moveTo>
                  <a:pt x="1590" y="2751"/>
                </a:moveTo>
                <a:cubicBezTo>
                  <a:pt x="1540" y="2751"/>
                  <a:pt x="1500" y="2791"/>
                  <a:pt x="1500" y="2839"/>
                </a:cubicBezTo>
                <a:cubicBezTo>
                  <a:pt x="1500" y="2888"/>
                  <a:pt x="1540" y="2928"/>
                  <a:pt x="1590" y="2928"/>
                </a:cubicBezTo>
                <a:lnTo>
                  <a:pt x="1962" y="2928"/>
                </a:lnTo>
                <a:cubicBezTo>
                  <a:pt x="2012" y="2928"/>
                  <a:pt x="2052" y="2888"/>
                  <a:pt x="2052" y="2839"/>
                </a:cubicBezTo>
                <a:cubicBezTo>
                  <a:pt x="2052" y="2791"/>
                  <a:pt x="2012" y="2751"/>
                  <a:pt x="1962" y="2751"/>
                </a:cubicBezTo>
                <a:lnTo>
                  <a:pt x="1590" y="2751"/>
                </a:lnTo>
                <a:close/>
                <a:moveTo>
                  <a:pt x="1555" y="2894"/>
                </a:moveTo>
                <a:cubicBezTo>
                  <a:pt x="1559" y="3013"/>
                  <a:pt x="1656" y="3108"/>
                  <a:pt x="1776" y="3108"/>
                </a:cubicBezTo>
                <a:cubicBezTo>
                  <a:pt x="1896" y="3108"/>
                  <a:pt x="1993" y="3013"/>
                  <a:pt x="1997" y="2894"/>
                </a:cubicBezTo>
                <a:lnTo>
                  <a:pt x="1555" y="2894"/>
                </a:lnTo>
                <a:close/>
                <a:moveTo>
                  <a:pt x="2052" y="2839"/>
                </a:moveTo>
                <a:lnTo>
                  <a:pt x="1500" y="2839"/>
                </a:lnTo>
                <a:lnTo>
                  <a:pt x="1500" y="2563"/>
                </a:lnTo>
                <a:lnTo>
                  <a:pt x="2052" y="2563"/>
                </a:lnTo>
                <a:lnTo>
                  <a:pt x="2052" y="2839"/>
                </a:lnTo>
                <a:close/>
                <a:moveTo>
                  <a:pt x="2138" y="1508"/>
                </a:moveTo>
                <a:cubicBezTo>
                  <a:pt x="2138" y="1557"/>
                  <a:pt x="2097" y="1598"/>
                  <a:pt x="2047" y="1598"/>
                </a:cubicBezTo>
                <a:lnTo>
                  <a:pt x="1861" y="1598"/>
                </a:lnTo>
                <a:lnTo>
                  <a:pt x="1861" y="1784"/>
                </a:lnTo>
                <a:cubicBezTo>
                  <a:pt x="1861" y="1834"/>
                  <a:pt x="1820" y="1875"/>
                  <a:pt x="1771" y="1875"/>
                </a:cubicBezTo>
                <a:cubicBezTo>
                  <a:pt x="1721" y="1875"/>
                  <a:pt x="1681" y="1834"/>
                  <a:pt x="1681" y="1784"/>
                </a:cubicBezTo>
                <a:lnTo>
                  <a:pt x="1681" y="1598"/>
                </a:lnTo>
                <a:lnTo>
                  <a:pt x="1495" y="1598"/>
                </a:lnTo>
                <a:cubicBezTo>
                  <a:pt x="1445" y="1598"/>
                  <a:pt x="1404" y="1557"/>
                  <a:pt x="1404" y="1508"/>
                </a:cubicBezTo>
                <a:cubicBezTo>
                  <a:pt x="1404" y="1459"/>
                  <a:pt x="1445" y="1418"/>
                  <a:pt x="1495" y="1418"/>
                </a:cubicBezTo>
                <a:lnTo>
                  <a:pt x="1681" y="1418"/>
                </a:lnTo>
                <a:lnTo>
                  <a:pt x="1681" y="1232"/>
                </a:lnTo>
                <a:cubicBezTo>
                  <a:pt x="1681" y="1182"/>
                  <a:pt x="1721" y="1141"/>
                  <a:pt x="1771" y="1141"/>
                </a:cubicBezTo>
                <a:cubicBezTo>
                  <a:pt x="1820" y="1141"/>
                  <a:pt x="1861" y="1182"/>
                  <a:pt x="1861" y="1232"/>
                </a:cubicBezTo>
                <a:lnTo>
                  <a:pt x="1861" y="1418"/>
                </a:lnTo>
                <a:lnTo>
                  <a:pt x="2047" y="1418"/>
                </a:lnTo>
                <a:cubicBezTo>
                  <a:pt x="2097" y="1418"/>
                  <a:pt x="2138" y="1459"/>
                  <a:pt x="2138" y="1508"/>
                </a:cubicBezTo>
                <a:close/>
                <a:moveTo>
                  <a:pt x="2649" y="1392"/>
                </a:moveTo>
                <a:lnTo>
                  <a:pt x="2546" y="1392"/>
                </a:lnTo>
                <a:cubicBezTo>
                  <a:pt x="2549" y="1420"/>
                  <a:pt x="2551" y="1449"/>
                  <a:pt x="2551" y="1478"/>
                </a:cubicBezTo>
                <a:cubicBezTo>
                  <a:pt x="2551" y="1497"/>
                  <a:pt x="2549" y="1515"/>
                  <a:pt x="2547" y="1534"/>
                </a:cubicBezTo>
                <a:lnTo>
                  <a:pt x="2649" y="1534"/>
                </a:lnTo>
                <a:cubicBezTo>
                  <a:pt x="2689" y="1534"/>
                  <a:pt x="2723" y="1502"/>
                  <a:pt x="2723" y="1463"/>
                </a:cubicBezTo>
                <a:cubicBezTo>
                  <a:pt x="2723" y="1424"/>
                  <a:pt x="2689" y="1392"/>
                  <a:pt x="2649" y="1392"/>
                </a:cubicBezTo>
                <a:close/>
                <a:moveTo>
                  <a:pt x="2366" y="972"/>
                </a:moveTo>
                <a:lnTo>
                  <a:pt x="2439" y="898"/>
                </a:lnTo>
                <a:cubicBezTo>
                  <a:pt x="2468" y="869"/>
                  <a:pt x="2469" y="823"/>
                  <a:pt x="2441" y="795"/>
                </a:cubicBezTo>
                <a:cubicBezTo>
                  <a:pt x="2414" y="768"/>
                  <a:pt x="2367" y="769"/>
                  <a:pt x="2338" y="798"/>
                </a:cubicBezTo>
                <a:lnTo>
                  <a:pt x="2264" y="872"/>
                </a:lnTo>
                <a:cubicBezTo>
                  <a:pt x="2301" y="902"/>
                  <a:pt x="2335" y="936"/>
                  <a:pt x="2366" y="972"/>
                </a:cubicBezTo>
                <a:close/>
                <a:moveTo>
                  <a:pt x="1769" y="696"/>
                </a:moveTo>
                <a:cubicBezTo>
                  <a:pt x="1793" y="696"/>
                  <a:pt x="1817" y="698"/>
                  <a:pt x="1840" y="700"/>
                </a:cubicBezTo>
                <a:lnTo>
                  <a:pt x="1840" y="590"/>
                </a:lnTo>
                <a:cubicBezTo>
                  <a:pt x="1840" y="549"/>
                  <a:pt x="1808" y="515"/>
                  <a:pt x="1769" y="515"/>
                </a:cubicBezTo>
                <a:cubicBezTo>
                  <a:pt x="1730" y="515"/>
                  <a:pt x="1698" y="549"/>
                  <a:pt x="1698" y="590"/>
                </a:cubicBezTo>
                <a:lnTo>
                  <a:pt x="1698" y="700"/>
                </a:lnTo>
                <a:cubicBezTo>
                  <a:pt x="1721" y="698"/>
                  <a:pt x="1745" y="696"/>
                  <a:pt x="1769" y="696"/>
                </a:cubicBezTo>
                <a:close/>
                <a:moveTo>
                  <a:pt x="1169" y="980"/>
                </a:moveTo>
                <a:cubicBezTo>
                  <a:pt x="1199" y="944"/>
                  <a:pt x="1233" y="910"/>
                  <a:pt x="1269" y="880"/>
                </a:cubicBezTo>
                <a:lnTo>
                  <a:pt x="1199" y="810"/>
                </a:lnTo>
                <a:cubicBezTo>
                  <a:pt x="1171" y="781"/>
                  <a:pt x="1124" y="780"/>
                  <a:pt x="1097" y="808"/>
                </a:cubicBezTo>
                <a:cubicBezTo>
                  <a:pt x="1069" y="835"/>
                  <a:pt x="1070" y="882"/>
                  <a:pt x="1099" y="911"/>
                </a:cubicBezTo>
                <a:lnTo>
                  <a:pt x="1169" y="980"/>
                </a:lnTo>
                <a:close/>
                <a:moveTo>
                  <a:pt x="989" y="1478"/>
                </a:moveTo>
                <a:cubicBezTo>
                  <a:pt x="989" y="1449"/>
                  <a:pt x="991" y="1420"/>
                  <a:pt x="994" y="1392"/>
                </a:cubicBezTo>
                <a:lnTo>
                  <a:pt x="893" y="1392"/>
                </a:lnTo>
                <a:cubicBezTo>
                  <a:pt x="852" y="1392"/>
                  <a:pt x="819" y="1424"/>
                  <a:pt x="819" y="1463"/>
                </a:cubicBezTo>
                <a:cubicBezTo>
                  <a:pt x="819" y="1502"/>
                  <a:pt x="852" y="1534"/>
                  <a:pt x="893" y="1534"/>
                </a:cubicBezTo>
                <a:lnTo>
                  <a:pt x="993" y="1534"/>
                </a:lnTo>
                <a:cubicBezTo>
                  <a:pt x="991" y="1515"/>
                  <a:pt x="989" y="1497"/>
                  <a:pt x="989" y="14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0725" name="直接连接符 19"/>
          <p:cNvCxnSpPr>
            <a:cxnSpLocks noChangeShapeType="1"/>
            <a:endCxn id="30729" idx="0"/>
          </p:cNvCxnSpPr>
          <p:nvPr/>
        </p:nvCxnSpPr>
        <p:spPr bwMode="auto">
          <a:xfrm>
            <a:off x="5330568" y="2951829"/>
            <a:ext cx="2381" cy="549179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26" name="Oval 39"/>
          <p:cNvSpPr>
            <a:spLocks noChangeAspect="1" noChangeArrowheads="1"/>
          </p:cNvSpPr>
          <p:nvPr/>
        </p:nvSpPr>
        <p:spPr bwMode="auto">
          <a:xfrm>
            <a:off x="5260730" y="2940297"/>
            <a:ext cx="144438" cy="144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0729" name="Oval 42"/>
          <p:cNvSpPr>
            <a:spLocks noChangeAspect="1" noChangeArrowheads="1"/>
          </p:cNvSpPr>
          <p:nvPr/>
        </p:nvSpPr>
        <p:spPr bwMode="auto">
          <a:xfrm>
            <a:off x="5260730" y="3501008"/>
            <a:ext cx="144438" cy="14602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0730" name="TextBox 24"/>
          <p:cNvSpPr txBox="1">
            <a:spLocks noChangeArrowheads="1"/>
          </p:cNvSpPr>
          <p:nvPr/>
        </p:nvSpPr>
        <p:spPr bwMode="auto">
          <a:xfrm>
            <a:off x="5624205" y="2753007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实验总结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1" name="TextBox 25"/>
          <p:cNvSpPr txBox="1">
            <a:spLocks noChangeArrowheads="1"/>
          </p:cNvSpPr>
          <p:nvPr/>
        </p:nvSpPr>
        <p:spPr bwMode="auto">
          <a:xfrm>
            <a:off x="5624205" y="3284984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改进意见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/>
      <p:bldP spid="30723" grpId="0" autoUpdateAnimBg="0"/>
      <p:bldP spid="30724" grpId="0" animBg="1"/>
      <p:bldP spid="30726" grpId="0" animBg="1" autoUpdateAnimBg="0"/>
      <p:bldP spid="30729" grpId="0" animBg="1" autoUpdateAnimBg="0"/>
      <p:bldP spid="30730" grpId="0" autoUpdateAnimBg="0"/>
      <p:bldP spid="3073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08903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4.1 </a:t>
            </a:r>
            <a:r>
              <a:rPr lang="zh-CN" altLang="en-US" sz="2599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实验总结</a:t>
            </a:r>
            <a:endParaRPr lang="zh-CN" altLang="en-US" sz="2599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7" name="Freeform 5"/>
          <p:cNvSpPr>
            <a:spLocks noEditPoints="1"/>
          </p:cNvSpPr>
          <p:nvPr/>
        </p:nvSpPr>
        <p:spPr bwMode="auto">
          <a:xfrm>
            <a:off x="766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48" name="TextBox 56"/>
          <p:cNvSpPr txBox="1">
            <a:spLocks noChangeArrowheads="1"/>
          </p:cNvSpPr>
          <p:nvPr/>
        </p:nvSpPr>
        <p:spPr bwMode="auto">
          <a:xfrm>
            <a:off x="3193492" y="1373731"/>
            <a:ext cx="65749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跟踪阅读了目标检测与技术领域的部分文献，对相关领域有了较为深刻的了解。独自标注了相关的训练集和测试集，且训练了已有的模型作为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baseline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9" name="Freeform 14"/>
          <p:cNvSpPr>
            <a:spLocks/>
          </p:cNvSpPr>
          <p:nvPr/>
        </p:nvSpPr>
        <p:spPr bwMode="auto">
          <a:xfrm>
            <a:off x="1847528" y="1445158"/>
            <a:ext cx="1111057" cy="1111057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0" name="TextBox 58"/>
          <p:cNvSpPr txBox="1">
            <a:spLocks noChangeArrowheads="1"/>
          </p:cNvSpPr>
          <p:nvPr/>
        </p:nvSpPr>
        <p:spPr bwMode="auto">
          <a:xfrm>
            <a:off x="1923715" y="1599117"/>
            <a:ext cx="10999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实验总结一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1" name="TextBox 61"/>
          <p:cNvSpPr txBox="1">
            <a:spLocks noChangeArrowheads="1"/>
          </p:cNvSpPr>
          <p:nvPr/>
        </p:nvSpPr>
        <p:spPr bwMode="auto">
          <a:xfrm>
            <a:off x="3193492" y="2892704"/>
            <a:ext cx="65749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探索了一系列数据增强的方法，在一定程度上弥补了数据不足的问题，且用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实现了数据增强的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Caffe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Data Layer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，对日后的研究工作也有一定的帮助。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2" name="Freeform 14"/>
          <p:cNvSpPr>
            <a:spLocks/>
          </p:cNvSpPr>
          <p:nvPr/>
        </p:nvSpPr>
        <p:spPr bwMode="auto">
          <a:xfrm>
            <a:off x="1847528" y="2964130"/>
            <a:ext cx="1111057" cy="1112644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TextBox 63"/>
          <p:cNvSpPr txBox="1">
            <a:spLocks noChangeArrowheads="1"/>
          </p:cNvSpPr>
          <p:nvPr/>
        </p:nvSpPr>
        <p:spPr bwMode="auto">
          <a:xfrm>
            <a:off x="1923715" y="3181579"/>
            <a:ext cx="10999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实验总结二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4" name="TextBox 64"/>
          <p:cNvSpPr txBox="1">
            <a:spLocks noChangeArrowheads="1"/>
          </p:cNvSpPr>
          <p:nvPr/>
        </p:nvSpPr>
        <p:spPr bwMode="auto">
          <a:xfrm>
            <a:off x="3193492" y="4622779"/>
            <a:ext cx="65749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探索了一系列连接时序信息的方法，如串联、卷积、特征相加、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等，最后得出沿时序卷积和使用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能够在某种程度上连接时序信息，对检测结果有小幅度的提升。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55" name="Freeform 14"/>
          <p:cNvSpPr>
            <a:spLocks/>
          </p:cNvSpPr>
          <p:nvPr/>
        </p:nvSpPr>
        <p:spPr bwMode="auto">
          <a:xfrm>
            <a:off x="1847528" y="4694207"/>
            <a:ext cx="1111057" cy="1111057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rgbClr val="249A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6" name="TextBox 66"/>
          <p:cNvSpPr txBox="1">
            <a:spLocks noChangeArrowheads="1"/>
          </p:cNvSpPr>
          <p:nvPr/>
        </p:nvSpPr>
        <p:spPr bwMode="auto">
          <a:xfrm>
            <a:off x="1923715" y="4910067"/>
            <a:ext cx="10999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实验总结三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94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50786E-6 L -0.25 0.22132 " pathEditMode="relative" rAng="0" ptsTypes="AA">
                                      <p:cBhvr>
                                        <p:cTn id="26" dur="500" spd="-998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300" y="111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28" dur="500" spd="-998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23682E-6 L -0.25 -0.25209 " pathEditMode="relative" rAng="0" ptsTypes="AA">
                                      <p:cBhvr>
                                        <p:cTn id="30" dur="500" spd="-99800" fill="hold"/>
                                        <p:tgtEl>
                                          <p:spTgt spid="317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300" y="-1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44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74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24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4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4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34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47" grpId="0" animBg="1"/>
      <p:bldP spid="31748" grpId="0" autoUpdateAnimBg="0"/>
      <p:bldP spid="31749" grpId="0" animBg="1"/>
      <p:bldP spid="31749" grpId="1" animBg="1"/>
      <p:bldP spid="31750" grpId="0" autoUpdateAnimBg="0"/>
      <p:bldP spid="31751" grpId="0" autoUpdateAnimBg="0"/>
      <p:bldP spid="31752" grpId="0" animBg="1"/>
      <p:bldP spid="31752" grpId="1" animBg="1"/>
      <p:bldP spid="31753" grpId="0" autoUpdateAnimBg="0"/>
      <p:bldP spid="31754" grpId="0" autoUpdateAnimBg="0"/>
      <p:bldP spid="31755" grpId="0" animBg="1"/>
      <p:bldP spid="31755" grpId="1" animBg="1"/>
      <p:bldP spid="3175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1277320" y="949105"/>
            <a:ext cx="996777" cy="11967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" name="Freeform 6"/>
          <p:cNvSpPr>
            <a:spLocks/>
          </p:cNvSpPr>
          <p:nvPr/>
        </p:nvSpPr>
        <p:spPr bwMode="auto">
          <a:xfrm>
            <a:off x="1416993" y="1141156"/>
            <a:ext cx="761868" cy="958684"/>
          </a:xfrm>
          <a:custGeom>
            <a:avLst/>
            <a:gdLst>
              <a:gd name="T0" fmla="*/ 2147483647 w 1173"/>
              <a:gd name="T1" fmla="*/ 2147483647 h 1472"/>
              <a:gd name="T2" fmla="*/ 2147483647 w 1173"/>
              <a:gd name="T3" fmla="*/ 2147483647 h 1472"/>
              <a:gd name="T4" fmla="*/ 2147483647 w 1173"/>
              <a:gd name="T5" fmla="*/ 2147483647 h 1472"/>
              <a:gd name="T6" fmla="*/ 2147483647 w 1173"/>
              <a:gd name="T7" fmla="*/ 2147483647 h 1472"/>
              <a:gd name="T8" fmla="*/ 2147483647 w 1173"/>
              <a:gd name="T9" fmla="*/ 2147483647 h 1472"/>
              <a:gd name="T10" fmla="*/ 2147483647 w 1173"/>
              <a:gd name="T11" fmla="*/ 1381985554 h 1472"/>
              <a:gd name="T12" fmla="*/ 0 w 1173"/>
              <a:gd name="T13" fmla="*/ 2147483647 h 1472"/>
              <a:gd name="T14" fmla="*/ 2147483647 w 1173"/>
              <a:gd name="T15" fmla="*/ 2147483647 h 1472"/>
              <a:gd name="T16" fmla="*/ 2147483647 w 1173"/>
              <a:gd name="T17" fmla="*/ 2147483647 h 1472"/>
              <a:gd name="T18" fmla="*/ 2147483647 w 1173"/>
              <a:gd name="T19" fmla="*/ 2147483647 h 1472"/>
              <a:gd name="T20" fmla="*/ 2147483647 w 1173"/>
              <a:gd name="T21" fmla="*/ 2147483647 h 1472"/>
              <a:gd name="T22" fmla="*/ 2147483647 w 1173"/>
              <a:gd name="T23" fmla="*/ 2147483647 h 1472"/>
              <a:gd name="T24" fmla="*/ 2147483647 w 1173"/>
              <a:gd name="T25" fmla="*/ 2147483647 h 1472"/>
              <a:gd name="T26" fmla="*/ 2147483647 w 1173"/>
              <a:gd name="T27" fmla="*/ 2147483647 h 1472"/>
              <a:gd name="T28" fmla="*/ 2147483647 w 1173"/>
              <a:gd name="T29" fmla="*/ 2147483647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Freeform 7"/>
          <p:cNvSpPr>
            <a:spLocks noEditPoints="1"/>
          </p:cNvSpPr>
          <p:nvPr/>
        </p:nvSpPr>
        <p:spPr bwMode="auto">
          <a:xfrm>
            <a:off x="2366153" y="1769696"/>
            <a:ext cx="1423740" cy="290462"/>
          </a:xfrm>
          <a:custGeom>
            <a:avLst/>
            <a:gdLst>
              <a:gd name="T0" fmla="*/ 2147483647 w 2195"/>
              <a:gd name="T1" fmla="*/ 2147483647 h 445"/>
              <a:gd name="T2" fmla="*/ 2147483647 w 2195"/>
              <a:gd name="T3" fmla="*/ 2147483647 h 445"/>
              <a:gd name="T4" fmla="*/ 2147483647 w 2195"/>
              <a:gd name="T5" fmla="*/ 2147483647 h 445"/>
              <a:gd name="T6" fmla="*/ 2147483647 w 2195"/>
              <a:gd name="T7" fmla="*/ 2147483647 h 445"/>
              <a:gd name="T8" fmla="*/ 2147483647 w 2195"/>
              <a:gd name="T9" fmla="*/ 2147483647 h 445"/>
              <a:gd name="T10" fmla="*/ 2147483647 w 2195"/>
              <a:gd name="T11" fmla="*/ 2147483647 h 445"/>
              <a:gd name="T12" fmla="*/ 2147483647 w 2195"/>
              <a:gd name="T13" fmla="*/ 2147483647 h 445"/>
              <a:gd name="T14" fmla="*/ 2147483647 w 2195"/>
              <a:gd name="T15" fmla="*/ 2147483647 h 445"/>
              <a:gd name="T16" fmla="*/ 2147483647 w 2195"/>
              <a:gd name="T17" fmla="*/ 2147483647 h 445"/>
              <a:gd name="T18" fmla="*/ 2147483647 w 2195"/>
              <a:gd name="T19" fmla="*/ 2147483647 h 445"/>
              <a:gd name="T20" fmla="*/ 2147483647 w 2195"/>
              <a:gd name="T21" fmla="*/ 2147483647 h 445"/>
              <a:gd name="T22" fmla="*/ 2147483647 w 2195"/>
              <a:gd name="T23" fmla="*/ 2147483647 h 445"/>
              <a:gd name="T24" fmla="*/ 2147483647 w 2195"/>
              <a:gd name="T25" fmla="*/ 2147483647 h 445"/>
              <a:gd name="T26" fmla="*/ 2147483647 w 2195"/>
              <a:gd name="T27" fmla="*/ 2147483647 h 445"/>
              <a:gd name="T28" fmla="*/ 2147483647 w 2195"/>
              <a:gd name="T29" fmla="*/ 2147483647 h 445"/>
              <a:gd name="T30" fmla="*/ 2147483647 w 2195"/>
              <a:gd name="T31" fmla="*/ 2147483647 h 445"/>
              <a:gd name="T32" fmla="*/ 2147483647 w 2195"/>
              <a:gd name="T33" fmla="*/ 2147483647 h 445"/>
              <a:gd name="T34" fmla="*/ 2147483647 w 2195"/>
              <a:gd name="T35" fmla="*/ 2147483647 h 445"/>
              <a:gd name="T36" fmla="*/ 2147483647 w 2195"/>
              <a:gd name="T37" fmla="*/ 2147483647 h 445"/>
              <a:gd name="T38" fmla="*/ 2147483647 w 2195"/>
              <a:gd name="T39" fmla="*/ 2147483647 h 445"/>
              <a:gd name="T40" fmla="*/ 2147483647 w 2195"/>
              <a:gd name="T41" fmla="*/ 2147483647 h 445"/>
              <a:gd name="T42" fmla="*/ 2147483647 w 2195"/>
              <a:gd name="T43" fmla="*/ 2147483647 h 445"/>
              <a:gd name="T44" fmla="*/ 2147483647 w 2195"/>
              <a:gd name="T45" fmla="*/ 2147483647 h 445"/>
              <a:gd name="T46" fmla="*/ 2147483647 w 2195"/>
              <a:gd name="T47" fmla="*/ 2147483647 h 445"/>
              <a:gd name="T48" fmla="*/ 2147483647 w 2195"/>
              <a:gd name="T49" fmla="*/ 2147483647 h 445"/>
              <a:gd name="T50" fmla="*/ 2147483647 w 2195"/>
              <a:gd name="T51" fmla="*/ 2147483647 h 445"/>
              <a:gd name="T52" fmla="*/ 2147483647 w 2195"/>
              <a:gd name="T53" fmla="*/ 2147483647 h 445"/>
              <a:gd name="T54" fmla="*/ 2147483647 w 2195"/>
              <a:gd name="T55" fmla="*/ 2147483647 h 445"/>
              <a:gd name="T56" fmla="*/ 2147483647 w 2195"/>
              <a:gd name="T57" fmla="*/ 2147483647 h 445"/>
              <a:gd name="T58" fmla="*/ 2147483647 w 2195"/>
              <a:gd name="T59" fmla="*/ 2147483647 h 445"/>
              <a:gd name="T60" fmla="*/ 2147483647 w 2195"/>
              <a:gd name="T61" fmla="*/ 2147483647 h 445"/>
              <a:gd name="T62" fmla="*/ 2147483647 w 2195"/>
              <a:gd name="T63" fmla="*/ 2147483647 h 445"/>
              <a:gd name="T64" fmla="*/ 2147483647 w 2195"/>
              <a:gd name="T65" fmla="*/ 2147483647 h 445"/>
              <a:gd name="T66" fmla="*/ 2147483647 w 2195"/>
              <a:gd name="T67" fmla="*/ 2147483647 h 445"/>
              <a:gd name="T68" fmla="*/ 2147483647 w 2195"/>
              <a:gd name="T69" fmla="*/ 2147483647 h 445"/>
              <a:gd name="T70" fmla="*/ 2147483647 w 2195"/>
              <a:gd name="T71" fmla="*/ 2147483647 h 445"/>
              <a:gd name="T72" fmla="*/ 2147483647 w 2195"/>
              <a:gd name="T73" fmla="*/ 2147483647 h 445"/>
              <a:gd name="T74" fmla="*/ 2147483647 w 2195"/>
              <a:gd name="T75" fmla="*/ 2147483647 h 445"/>
              <a:gd name="T76" fmla="*/ 2147483647 w 2195"/>
              <a:gd name="T77" fmla="*/ 2147483647 h 445"/>
              <a:gd name="T78" fmla="*/ 2147483647 w 2195"/>
              <a:gd name="T79" fmla="*/ 2147483647 h 445"/>
              <a:gd name="T80" fmla="*/ 2147483647 w 2195"/>
              <a:gd name="T81" fmla="*/ 2147483647 h 445"/>
              <a:gd name="T82" fmla="*/ 2147483647 w 2195"/>
              <a:gd name="T83" fmla="*/ 2147483647 h 445"/>
              <a:gd name="T84" fmla="*/ 2147483647 w 2195"/>
              <a:gd name="T85" fmla="*/ 2147483647 h 445"/>
              <a:gd name="T86" fmla="*/ 2147483647 w 2195"/>
              <a:gd name="T87" fmla="*/ 2147483647 h 445"/>
              <a:gd name="T88" fmla="*/ 2147483647 w 2195"/>
              <a:gd name="T89" fmla="*/ 2147483647 h 445"/>
              <a:gd name="T90" fmla="*/ 2147483647 w 2195"/>
              <a:gd name="T91" fmla="*/ 2147483647 h 445"/>
              <a:gd name="T92" fmla="*/ 2147483647 w 2195"/>
              <a:gd name="T93" fmla="*/ 2147483647 h 445"/>
              <a:gd name="T94" fmla="*/ 2147483647 w 2195"/>
              <a:gd name="T95" fmla="*/ 2147483647 h 445"/>
              <a:gd name="T96" fmla="*/ 2147483647 w 2195"/>
              <a:gd name="T97" fmla="*/ 2147483647 h 44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1" name="Freeform 8"/>
          <p:cNvSpPr>
            <a:spLocks noEditPoints="1"/>
          </p:cNvSpPr>
          <p:nvPr/>
        </p:nvSpPr>
        <p:spPr bwMode="auto">
          <a:xfrm>
            <a:off x="2451867" y="1036403"/>
            <a:ext cx="1368187" cy="642825"/>
          </a:xfrm>
          <a:custGeom>
            <a:avLst/>
            <a:gdLst>
              <a:gd name="T0" fmla="*/ 2147483647 w 2109"/>
              <a:gd name="T1" fmla="*/ 0 h 986"/>
              <a:gd name="T2" fmla="*/ 2147483647 w 2109"/>
              <a:gd name="T3" fmla="*/ 2147483647 h 986"/>
              <a:gd name="T4" fmla="*/ 2147483647 w 2109"/>
              <a:gd name="T5" fmla="*/ 2147483647 h 986"/>
              <a:gd name="T6" fmla="*/ 0 w 2109"/>
              <a:gd name="T7" fmla="*/ 2147483647 h 986"/>
              <a:gd name="T8" fmla="*/ 2147483647 w 2109"/>
              <a:gd name="T9" fmla="*/ 2147483647 h 986"/>
              <a:gd name="T10" fmla="*/ 2147483647 w 2109"/>
              <a:gd name="T11" fmla="*/ 2147483647 h 986"/>
              <a:gd name="T12" fmla="*/ 2147483647 w 2109"/>
              <a:gd name="T13" fmla="*/ 2147483647 h 986"/>
              <a:gd name="T14" fmla="*/ 2147483647 w 2109"/>
              <a:gd name="T15" fmla="*/ 2147483647 h 986"/>
              <a:gd name="T16" fmla="*/ 2147483647 w 2109"/>
              <a:gd name="T17" fmla="*/ 2147483647 h 986"/>
              <a:gd name="T18" fmla="*/ 2147483647 w 2109"/>
              <a:gd name="T19" fmla="*/ 2147483647 h 986"/>
              <a:gd name="T20" fmla="*/ 2147483647 w 2109"/>
              <a:gd name="T21" fmla="*/ 2147483647 h 986"/>
              <a:gd name="T22" fmla="*/ 2147483647 w 2109"/>
              <a:gd name="T23" fmla="*/ 2147483647 h 986"/>
              <a:gd name="T24" fmla="*/ 2147483647 w 2109"/>
              <a:gd name="T25" fmla="*/ 2147483647 h 986"/>
              <a:gd name="T26" fmla="*/ 2147483647 w 2109"/>
              <a:gd name="T27" fmla="*/ 2147483647 h 986"/>
              <a:gd name="T28" fmla="*/ 2147483647 w 2109"/>
              <a:gd name="T29" fmla="*/ 2147483647 h 986"/>
              <a:gd name="T30" fmla="*/ 2147483647 w 2109"/>
              <a:gd name="T31" fmla="*/ 2147483647 h 986"/>
              <a:gd name="T32" fmla="*/ 2147483647 w 2109"/>
              <a:gd name="T33" fmla="*/ 2147483647 h 986"/>
              <a:gd name="T34" fmla="*/ 2147483647 w 2109"/>
              <a:gd name="T35" fmla="*/ 2147483647 h 986"/>
              <a:gd name="T36" fmla="*/ 2147483647 w 2109"/>
              <a:gd name="T37" fmla="*/ 2147483647 h 986"/>
              <a:gd name="T38" fmla="*/ 2147483647 w 2109"/>
              <a:gd name="T39" fmla="*/ 2147483647 h 986"/>
              <a:gd name="T40" fmla="*/ 2147483647 w 2109"/>
              <a:gd name="T41" fmla="*/ 2147483647 h 986"/>
              <a:gd name="T42" fmla="*/ 2147483647 w 2109"/>
              <a:gd name="T43" fmla="*/ 2147483647 h 986"/>
              <a:gd name="T44" fmla="*/ 2147483647 w 2109"/>
              <a:gd name="T45" fmla="*/ 2147483647 h 986"/>
              <a:gd name="T46" fmla="*/ 2147483647 w 2109"/>
              <a:gd name="T47" fmla="*/ 1386119355 h 986"/>
              <a:gd name="T48" fmla="*/ 2147483647 w 2109"/>
              <a:gd name="T49" fmla="*/ 2147483647 h 986"/>
              <a:gd name="T50" fmla="*/ 2147483647 w 2109"/>
              <a:gd name="T51" fmla="*/ 2147483647 h 986"/>
              <a:gd name="T52" fmla="*/ 2147483647 w 2109"/>
              <a:gd name="T53" fmla="*/ 2147483647 h 986"/>
              <a:gd name="T54" fmla="*/ 2147483647 w 2109"/>
              <a:gd name="T55" fmla="*/ 2147483647 h 986"/>
              <a:gd name="T56" fmla="*/ 2147483647 w 2109"/>
              <a:gd name="T57" fmla="*/ 2147483647 h 986"/>
              <a:gd name="T58" fmla="*/ 2147483647 w 2109"/>
              <a:gd name="T59" fmla="*/ 2147483647 h 986"/>
              <a:gd name="T60" fmla="*/ 2147483647 w 2109"/>
              <a:gd name="T61" fmla="*/ 2147483647 h 986"/>
              <a:gd name="T62" fmla="*/ 2147483647 w 2109"/>
              <a:gd name="T63" fmla="*/ 2147483647 h 986"/>
              <a:gd name="T64" fmla="*/ 2147483647 w 2109"/>
              <a:gd name="T65" fmla="*/ 2147483647 h 986"/>
              <a:gd name="T66" fmla="*/ 2147483647 w 2109"/>
              <a:gd name="T67" fmla="*/ 2147483647 h 9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09" h="986">
                <a:moveTo>
                  <a:pt x="0" y="0"/>
                </a:moveTo>
                <a:lnTo>
                  <a:pt x="764" y="0"/>
                </a:lnTo>
                <a:lnTo>
                  <a:pt x="764" y="986"/>
                </a:lnTo>
                <a:lnTo>
                  <a:pt x="676" y="986"/>
                </a:lnTo>
                <a:lnTo>
                  <a:pt x="676" y="902"/>
                </a:lnTo>
                <a:lnTo>
                  <a:pt x="84" y="902"/>
                </a:lnTo>
                <a:lnTo>
                  <a:pt x="84" y="986"/>
                </a:lnTo>
                <a:lnTo>
                  <a:pt x="0" y="986"/>
                </a:lnTo>
                <a:lnTo>
                  <a:pt x="0" y="0"/>
                </a:lnTo>
                <a:close/>
                <a:moveTo>
                  <a:pt x="84" y="80"/>
                </a:moveTo>
                <a:lnTo>
                  <a:pt x="84" y="279"/>
                </a:lnTo>
                <a:lnTo>
                  <a:pt x="676" y="279"/>
                </a:lnTo>
                <a:lnTo>
                  <a:pt x="676" y="80"/>
                </a:lnTo>
                <a:lnTo>
                  <a:pt x="84" y="80"/>
                </a:lnTo>
                <a:close/>
                <a:moveTo>
                  <a:pt x="84" y="628"/>
                </a:moveTo>
                <a:lnTo>
                  <a:pt x="84" y="831"/>
                </a:lnTo>
                <a:lnTo>
                  <a:pt x="676" y="831"/>
                </a:lnTo>
                <a:lnTo>
                  <a:pt x="676" y="628"/>
                </a:lnTo>
                <a:lnTo>
                  <a:pt x="84" y="628"/>
                </a:lnTo>
                <a:close/>
                <a:moveTo>
                  <a:pt x="84" y="354"/>
                </a:moveTo>
                <a:lnTo>
                  <a:pt x="84" y="557"/>
                </a:lnTo>
                <a:lnTo>
                  <a:pt x="676" y="557"/>
                </a:lnTo>
                <a:lnTo>
                  <a:pt x="676" y="354"/>
                </a:lnTo>
                <a:lnTo>
                  <a:pt x="84" y="354"/>
                </a:lnTo>
                <a:close/>
                <a:moveTo>
                  <a:pt x="1963" y="482"/>
                </a:moveTo>
                <a:lnTo>
                  <a:pt x="2021" y="553"/>
                </a:lnTo>
                <a:cubicBezTo>
                  <a:pt x="2000" y="568"/>
                  <a:pt x="1958" y="594"/>
                  <a:pt x="1893" y="632"/>
                </a:cubicBezTo>
                <a:cubicBezTo>
                  <a:pt x="1849" y="659"/>
                  <a:pt x="1815" y="679"/>
                  <a:pt x="1791" y="694"/>
                </a:cubicBezTo>
                <a:cubicBezTo>
                  <a:pt x="1859" y="753"/>
                  <a:pt x="1965" y="800"/>
                  <a:pt x="2109" y="836"/>
                </a:cubicBezTo>
                <a:cubicBezTo>
                  <a:pt x="2089" y="856"/>
                  <a:pt x="2070" y="883"/>
                  <a:pt x="2052" y="915"/>
                </a:cubicBezTo>
                <a:cubicBezTo>
                  <a:pt x="1849" y="856"/>
                  <a:pt x="1704" y="756"/>
                  <a:pt x="1619" y="615"/>
                </a:cubicBezTo>
                <a:lnTo>
                  <a:pt x="1619" y="818"/>
                </a:lnTo>
                <a:cubicBezTo>
                  <a:pt x="1624" y="924"/>
                  <a:pt x="1573" y="976"/>
                  <a:pt x="1464" y="973"/>
                </a:cubicBezTo>
                <a:cubicBezTo>
                  <a:pt x="1423" y="973"/>
                  <a:pt x="1381" y="973"/>
                  <a:pt x="1340" y="973"/>
                </a:cubicBezTo>
                <a:cubicBezTo>
                  <a:pt x="1337" y="937"/>
                  <a:pt x="1331" y="908"/>
                  <a:pt x="1322" y="884"/>
                </a:cubicBezTo>
                <a:cubicBezTo>
                  <a:pt x="1358" y="887"/>
                  <a:pt x="1403" y="889"/>
                  <a:pt x="1459" y="889"/>
                </a:cubicBezTo>
                <a:cubicBezTo>
                  <a:pt x="1515" y="892"/>
                  <a:pt x="1542" y="867"/>
                  <a:pt x="1539" y="814"/>
                </a:cubicBezTo>
                <a:lnTo>
                  <a:pt x="1539" y="447"/>
                </a:lnTo>
                <a:lnTo>
                  <a:pt x="1057" y="447"/>
                </a:lnTo>
                <a:lnTo>
                  <a:pt x="1057" y="376"/>
                </a:lnTo>
                <a:lnTo>
                  <a:pt x="1849" y="376"/>
                </a:lnTo>
                <a:lnTo>
                  <a:pt x="1849" y="261"/>
                </a:lnTo>
                <a:lnTo>
                  <a:pt x="1190" y="261"/>
                </a:lnTo>
                <a:lnTo>
                  <a:pt x="1190" y="190"/>
                </a:lnTo>
                <a:lnTo>
                  <a:pt x="1849" y="190"/>
                </a:lnTo>
                <a:lnTo>
                  <a:pt x="1849" y="75"/>
                </a:lnTo>
                <a:lnTo>
                  <a:pt x="1172" y="75"/>
                </a:lnTo>
                <a:lnTo>
                  <a:pt x="1172" y="5"/>
                </a:lnTo>
                <a:lnTo>
                  <a:pt x="1932" y="5"/>
                </a:lnTo>
                <a:lnTo>
                  <a:pt x="1932" y="376"/>
                </a:lnTo>
                <a:lnTo>
                  <a:pt x="2101" y="376"/>
                </a:lnTo>
                <a:lnTo>
                  <a:pt x="2101" y="447"/>
                </a:lnTo>
                <a:lnTo>
                  <a:pt x="1619" y="447"/>
                </a:lnTo>
                <a:lnTo>
                  <a:pt x="1619" y="482"/>
                </a:lnTo>
                <a:cubicBezTo>
                  <a:pt x="1654" y="544"/>
                  <a:pt x="1692" y="597"/>
                  <a:pt x="1733" y="641"/>
                </a:cubicBezTo>
                <a:cubicBezTo>
                  <a:pt x="1822" y="582"/>
                  <a:pt x="1899" y="529"/>
                  <a:pt x="1963" y="482"/>
                </a:cubicBezTo>
                <a:close/>
                <a:moveTo>
                  <a:pt x="1044" y="814"/>
                </a:moveTo>
                <a:cubicBezTo>
                  <a:pt x="1168" y="772"/>
                  <a:pt x="1318" y="716"/>
                  <a:pt x="1495" y="646"/>
                </a:cubicBezTo>
                <a:cubicBezTo>
                  <a:pt x="1501" y="672"/>
                  <a:pt x="1507" y="699"/>
                  <a:pt x="1513" y="725"/>
                </a:cubicBezTo>
                <a:cubicBezTo>
                  <a:pt x="1351" y="784"/>
                  <a:pt x="1205" y="839"/>
                  <a:pt x="1075" y="889"/>
                </a:cubicBezTo>
                <a:lnTo>
                  <a:pt x="1044" y="814"/>
                </a:lnTo>
                <a:close/>
                <a:moveTo>
                  <a:pt x="1190" y="473"/>
                </a:moveTo>
                <a:cubicBezTo>
                  <a:pt x="1202" y="482"/>
                  <a:pt x="1218" y="492"/>
                  <a:pt x="1238" y="504"/>
                </a:cubicBezTo>
                <a:cubicBezTo>
                  <a:pt x="1303" y="545"/>
                  <a:pt x="1356" y="581"/>
                  <a:pt x="1398" y="610"/>
                </a:cubicBezTo>
                <a:lnTo>
                  <a:pt x="1349" y="681"/>
                </a:lnTo>
                <a:cubicBezTo>
                  <a:pt x="1317" y="658"/>
                  <a:pt x="1272" y="627"/>
                  <a:pt x="1216" y="588"/>
                </a:cubicBezTo>
                <a:cubicBezTo>
                  <a:pt x="1184" y="565"/>
                  <a:pt x="1159" y="547"/>
                  <a:pt x="1141" y="535"/>
                </a:cubicBezTo>
                <a:lnTo>
                  <a:pt x="1190" y="4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2" name="Freeform 9"/>
          <p:cNvSpPr>
            <a:spLocks noEditPoints="1"/>
          </p:cNvSpPr>
          <p:nvPr/>
        </p:nvSpPr>
        <p:spPr bwMode="auto">
          <a:xfrm>
            <a:off x="4035917" y="764704"/>
            <a:ext cx="115867" cy="5039437"/>
          </a:xfrm>
          <a:custGeom>
            <a:avLst/>
            <a:gdLst>
              <a:gd name="T0" fmla="*/ 0 w 153"/>
              <a:gd name="T1" fmla="*/ 0 h 6522"/>
              <a:gd name="T2" fmla="*/ 2147483647 w 153"/>
              <a:gd name="T3" fmla="*/ 0 h 6522"/>
              <a:gd name="T4" fmla="*/ 2147483647 w 153"/>
              <a:gd name="T5" fmla="*/ 2147483647 h 6522"/>
              <a:gd name="T6" fmla="*/ 0 w 153"/>
              <a:gd name="T7" fmla="*/ 2147483647 h 6522"/>
              <a:gd name="T8" fmla="*/ 0 w 153"/>
              <a:gd name="T9" fmla="*/ 0 h 6522"/>
              <a:gd name="T10" fmla="*/ 2147483647 w 153"/>
              <a:gd name="T11" fmla="*/ 0 h 6522"/>
              <a:gd name="T12" fmla="*/ 2147483647 w 153"/>
              <a:gd name="T13" fmla="*/ 0 h 6522"/>
              <a:gd name="T14" fmla="*/ 2147483647 w 153"/>
              <a:gd name="T15" fmla="*/ 2147483647 h 6522"/>
              <a:gd name="T16" fmla="*/ 2147483647 w 153"/>
              <a:gd name="T17" fmla="*/ 2147483647 h 6522"/>
              <a:gd name="T18" fmla="*/ 2147483647 w 153"/>
              <a:gd name="T19" fmla="*/ 0 h 652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" h="6522">
                <a:moveTo>
                  <a:pt x="0" y="0"/>
                </a:moveTo>
                <a:lnTo>
                  <a:pt x="61" y="0"/>
                </a:lnTo>
                <a:lnTo>
                  <a:pt x="61" y="6522"/>
                </a:lnTo>
                <a:lnTo>
                  <a:pt x="0" y="6522"/>
                </a:lnTo>
                <a:lnTo>
                  <a:pt x="0" y="0"/>
                </a:lnTo>
                <a:close/>
                <a:moveTo>
                  <a:pt x="131" y="0"/>
                </a:moveTo>
                <a:lnTo>
                  <a:pt x="153" y="0"/>
                </a:lnTo>
                <a:lnTo>
                  <a:pt x="153" y="6522"/>
                </a:lnTo>
                <a:lnTo>
                  <a:pt x="131" y="6522"/>
                </a:lnTo>
                <a:lnTo>
                  <a:pt x="131" y="0"/>
                </a:lnTo>
                <a:close/>
              </a:path>
            </a:pathLst>
          </a:custGeom>
          <a:solidFill>
            <a:srgbClr val="2E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3" name="Freeform 10"/>
          <p:cNvSpPr>
            <a:spLocks/>
          </p:cNvSpPr>
          <p:nvPr/>
        </p:nvSpPr>
        <p:spPr bwMode="auto">
          <a:xfrm>
            <a:off x="4655840" y="1206760"/>
            <a:ext cx="5256584" cy="638064"/>
          </a:xfrm>
          <a:custGeom>
            <a:avLst/>
            <a:gdLst>
              <a:gd name="T0" fmla="*/ 2147483647 w 6425"/>
              <a:gd name="T1" fmla="*/ 0 h 911"/>
              <a:gd name="T2" fmla="*/ 2147483647 w 6425"/>
              <a:gd name="T3" fmla="*/ 0 h 911"/>
              <a:gd name="T4" fmla="*/ 2147483647 w 6425"/>
              <a:gd name="T5" fmla="*/ 2147483647 h 911"/>
              <a:gd name="T6" fmla="*/ 2147483647 w 6425"/>
              <a:gd name="T7" fmla="*/ 2147483647 h 911"/>
              <a:gd name="T8" fmla="*/ 2147483647 w 6425"/>
              <a:gd name="T9" fmla="*/ 2147483647 h 911"/>
              <a:gd name="T10" fmla="*/ 2147483647 w 6425"/>
              <a:gd name="T11" fmla="*/ 2147483647 h 911"/>
              <a:gd name="T12" fmla="*/ 0 w 6425"/>
              <a:gd name="T13" fmla="*/ 2147483647 h 911"/>
              <a:gd name="T14" fmla="*/ 0 w 6425"/>
              <a:gd name="T15" fmla="*/ 2147483647 h 911"/>
              <a:gd name="T16" fmla="*/ 2147483647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24" name="组合 58"/>
          <p:cNvGrpSpPr>
            <a:grpSpLocks/>
          </p:cNvGrpSpPr>
          <p:nvPr/>
        </p:nvGrpSpPr>
        <p:grpSpPr bwMode="auto">
          <a:xfrm>
            <a:off x="4759011" y="1262317"/>
            <a:ext cx="503151" cy="528545"/>
            <a:chOff x="0" y="0"/>
            <a:chExt cx="588963" cy="618440"/>
          </a:xfrm>
        </p:grpSpPr>
        <p:sp>
          <p:nvSpPr>
            <p:cNvPr id="8223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799"/>
            </a:p>
          </p:txBody>
        </p:sp>
        <p:sp>
          <p:nvSpPr>
            <p:cNvPr id="8224" name="TextBox 60"/>
            <p:cNvSpPr txBox="1">
              <a:spLocks noChangeArrowheads="1"/>
            </p:cNvSpPr>
            <p:nvPr/>
          </p:nvSpPr>
          <p:spPr bwMode="auto">
            <a:xfrm>
              <a:off x="59481" y="0"/>
              <a:ext cx="475489" cy="61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799" b="1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799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27" name="Freeform 10"/>
          <p:cNvSpPr>
            <a:spLocks/>
          </p:cNvSpPr>
          <p:nvPr/>
        </p:nvSpPr>
        <p:spPr bwMode="auto">
          <a:xfrm>
            <a:off x="4655840" y="2348880"/>
            <a:ext cx="5256584" cy="638064"/>
          </a:xfrm>
          <a:custGeom>
            <a:avLst/>
            <a:gdLst>
              <a:gd name="T0" fmla="*/ 2147483647 w 6425"/>
              <a:gd name="T1" fmla="*/ 0 h 911"/>
              <a:gd name="T2" fmla="*/ 2147483647 w 6425"/>
              <a:gd name="T3" fmla="*/ 0 h 911"/>
              <a:gd name="T4" fmla="*/ 2147483647 w 6425"/>
              <a:gd name="T5" fmla="*/ 2147483647 h 911"/>
              <a:gd name="T6" fmla="*/ 2147483647 w 6425"/>
              <a:gd name="T7" fmla="*/ 2147483647 h 911"/>
              <a:gd name="T8" fmla="*/ 2147483647 w 6425"/>
              <a:gd name="T9" fmla="*/ 2147483647 h 911"/>
              <a:gd name="T10" fmla="*/ 2147483647 w 6425"/>
              <a:gd name="T11" fmla="*/ 2147483647 h 911"/>
              <a:gd name="T12" fmla="*/ 0 w 6425"/>
              <a:gd name="T13" fmla="*/ 2147483647 h 911"/>
              <a:gd name="T14" fmla="*/ 0 w 6425"/>
              <a:gd name="T15" fmla="*/ 2147483647 h 911"/>
              <a:gd name="T16" fmla="*/ 2147483647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28" name="组合 62"/>
          <p:cNvGrpSpPr>
            <a:grpSpLocks/>
          </p:cNvGrpSpPr>
          <p:nvPr/>
        </p:nvGrpSpPr>
        <p:grpSpPr bwMode="auto">
          <a:xfrm>
            <a:off x="4759011" y="2404431"/>
            <a:ext cx="503151" cy="528546"/>
            <a:chOff x="0" y="0"/>
            <a:chExt cx="588963" cy="618440"/>
          </a:xfrm>
        </p:grpSpPr>
        <p:sp>
          <p:nvSpPr>
            <p:cNvPr id="8221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799"/>
            </a:p>
          </p:txBody>
        </p:sp>
        <p:sp>
          <p:nvSpPr>
            <p:cNvPr id="8222" name="TextBox 64"/>
            <p:cNvSpPr txBox="1">
              <a:spLocks noChangeArrowheads="1"/>
            </p:cNvSpPr>
            <p:nvPr/>
          </p:nvSpPr>
          <p:spPr bwMode="auto">
            <a:xfrm>
              <a:off x="59481" y="0"/>
              <a:ext cx="475489" cy="61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799" b="1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799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31" name="Freeform 10"/>
          <p:cNvSpPr>
            <a:spLocks/>
          </p:cNvSpPr>
          <p:nvPr/>
        </p:nvSpPr>
        <p:spPr bwMode="auto">
          <a:xfrm>
            <a:off x="4655840" y="3429000"/>
            <a:ext cx="5256584" cy="638064"/>
          </a:xfrm>
          <a:custGeom>
            <a:avLst/>
            <a:gdLst>
              <a:gd name="T0" fmla="*/ 2147483647 w 6425"/>
              <a:gd name="T1" fmla="*/ 0 h 911"/>
              <a:gd name="T2" fmla="*/ 2147483647 w 6425"/>
              <a:gd name="T3" fmla="*/ 0 h 911"/>
              <a:gd name="T4" fmla="*/ 2147483647 w 6425"/>
              <a:gd name="T5" fmla="*/ 2147483647 h 911"/>
              <a:gd name="T6" fmla="*/ 2147483647 w 6425"/>
              <a:gd name="T7" fmla="*/ 2147483647 h 911"/>
              <a:gd name="T8" fmla="*/ 2147483647 w 6425"/>
              <a:gd name="T9" fmla="*/ 2147483647 h 911"/>
              <a:gd name="T10" fmla="*/ 2147483647 w 6425"/>
              <a:gd name="T11" fmla="*/ 2147483647 h 911"/>
              <a:gd name="T12" fmla="*/ 0 w 6425"/>
              <a:gd name="T13" fmla="*/ 2147483647 h 911"/>
              <a:gd name="T14" fmla="*/ 0 w 6425"/>
              <a:gd name="T15" fmla="*/ 2147483647 h 911"/>
              <a:gd name="T16" fmla="*/ 2147483647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32" name="组合 71"/>
          <p:cNvGrpSpPr>
            <a:grpSpLocks/>
          </p:cNvGrpSpPr>
          <p:nvPr/>
        </p:nvGrpSpPr>
        <p:grpSpPr bwMode="auto">
          <a:xfrm>
            <a:off x="4759011" y="3484554"/>
            <a:ext cx="503151" cy="526959"/>
            <a:chOff x="0" y="0"/>
            <a:chExt cx="588963" cy="618440"/>
          </a:xfrm>
        </p:grpSpPr>
        <p:sp>
          <p:nvSpPr>
            <p:cNvPr id="8219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799"/>
            </a:p>
          </p:txBody>
        </p:sp>
        <p:sp>
          <p:nvSpPr>
            <p:cNvPr id="8220" name="TextBox 78"/>
            <p:cNvSpPr txBox="1">
              <a:spLocks noChangeArrowheads="1"/>
            </p:cNvSpPr>
            <p:nvPr/>
          </p:nvSpPr>
          <p:spPr bwMode="auto">
            <a:xfrm>
              <a:off x="59481" y="0"/>
              <a:ext cx="475489" cy="61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799" b="1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799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35" name="Freeform 10"/>
          <p:cNvSpPr>
            <a:spLocks/>
          </p:cNvSpPr>
          <p:nvPr/>
        </p:nvSpPr>
        <p:spPr bwMode="auto">
          <a:xfrm>
            <a:off x="4655840" y="4509120"/>
            <a:ext cx="5256584" cy="638064"/>
          </a:xfrm>
          <a:custGeom>
            <a:avLst/>
            <a:gdLst>
              <a:gd name="T0" fmla="*/ 2147483647 w 6425"/>
              <a:gd name="T1" fmla="*/ 0 h 911"/>
              <a:gd name="T2" fmla="*/ 2147483647 w 6425"/>
              <a:gd name="T3" fmla="*/ 0 h 911"/>
              <a:gd name="T4" fmla="*/ 2147483647 w 6425"/>
              <a:gd name="T5" fmla="*/ 2147483647 h 911"/>
              <a:gd name="T6" fmla="*/ 2147483647 w 6425"/>
              <a:gd name="T7" fmla="*/ 2147483647 h 911"/>
              <a:gd name="T8" fmla="*/ 2147483647 w 6425"/>
              <a:gd name="T9" fmla="*/ 2147483647 h 911"/>
              <a:gd name="T10" fmla="*/ 2147483647 w 6425"/>
              <a:gd name="T11" fmla="*/ 2147483647 h 911"/>
              <a:gd name="T12" fmla="*/ 0 w 6425"/>
              <a:gd name="T13" fmla="*/ 2147483647 h 911"/>
              <a:gd name="T14" fmla="*/ 0 w 6425"/>
              <a:gd name="T15" fmla="*/ 2147483647 h 911"/>
              <a:gd name="T16" fmla="*/ 2147483647 w 6425"/>
              <a:gd name="T17" fmla="*/ 0 h 91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25" h="911">
                <a:moveTo>
                  <a:pt x="93" y="0"/>
                </a:moveTo>
                <a:lnTo>
                  <a:pt x="6331" y="0"/>
                </a:lnTo>
                <a:cubicBezTo>
                  <a:pt x="6383" y="0"/>
                  <a:pt x="6425" y="42"/>
                  <a:pt x="6425" y="93"/>
                </a:cubicBezTo>
                <a:lnTo>
                  <a:pt x="6425" y="818"/>
                </a:lnTo>
                <a:cubicBezTo>
                  <a:pt x="6425" y="869"/>
                  <a:pt x="6383" y="911"/>
                  <a:pt x="6331" y="911"/>
                </a:cubicBezTo>
                <a:lnTo>
                  <a:pt x="93" y="911"/>
                </a:lnTo>
                <a:cubicBezTo>
                  <a:pt x="42" y="911"/>
                  <a:pt x="0" y="869"/>
                  <a:pt x="0" y="818"/>
                </a:cubicBezTo>
                <a:lnTo>
                  <a:pt x="0" y="93"/>
                </a:lnTo>
                <a:cubicBezTo>
                  <a:pt x="0" y="42"/>
                  <a:pt x="42" y="0"/>
                  <a:pt x="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36" name="组合 80"/>
          <p:cNvGrpSpPr>
            <a:grpSpLocks/>
          </p:cNvGrpSpPr>
          <p:nvPr/>
        </p:nvGrpSpPr>
        <p:grpSpPr bwMode="auto">
          <a:xfrm>
            <a:off x="4759011" y="4564676"/>
            <a:ext cx="503151" cy="528545"/>
            <a:chOff x="0" y="0"/>
            <a:chExt cx="588963" cy="618440"/>
          </a:xfrm>
        </p:grpSpPr>
        <p:sp>
          <p:nvSpPr>
            <p:cNvPr id="8217" name="Oval 16"/>
            <p:cNvSpPr>
              <a:spLocks noChangeArrowheads="1"/>
            </p:cNvSpPr>
            <p:nvPr/>
          </p:nvSpPr>
          <p:spPr bwMode="auto">
            <a:xfrm>
              <a:off x="0" y="27890"/>
              <a:ext cx="588963" cy="590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799"/>
            </a:p>
          </p:txBody>
        </p:sp>
        <p:sp>
          <p:nvSpPr>
            <p:cNvPr id="8218" name="TextBox 82"/>
            <p:cNvSpPr txBox="1">
              <a:spLocks noChangeArrowheads="1"/>
            </p:cNvSpPr>
            <p:nvPr/>
          </p:nvSpPr>
          <p:spPr bwMode="auto">
            <a:xfrm>
              <a:off x="59481" y="0"/>
              <a:ext cx="475489" cy="61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799" b="1" dirty="0" smtClean="0"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799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43" name="TextBox 91"/>
          <p:cNvSpPr txBox="1">
            <a:spLocks noChangeArrowheads="1"/>
          </p:cNvSpPr>
          <p:nvPr/>
        </p:nvSpPr>
        <p:spPr bwMode="auto">
          <a:xfrm>
            <a:off x="5246287" y="1282946"/>
            <a:ext cx="2344330" cy="5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99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</a:p>
        </p:txBody>
      </p:sp>
      <p:sp>
        <p:nvSpPr>
          <p:cNvPr id="9244" name="TextBox 92"/>
          <p:cNvSpPr txBox="1">
            <a:spLocks noChangeArrowheads="1"/>
          </p:cNvSpPr>
          <p:nvPr/>
        </p:nvSpPr>
        <p:spPr bwMode="auto">
          <a:xfrm>
            <a:off x="5246287" y="2421895"/>
            <a:ext cx="3463324" cy="5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99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具体实验过程</a:t>
            </a:r>
          </a:p>
        </p:txBody>
      </p:sp>
      <p:sp>
        <p:nvSpPr>
          <p:cNvPr id="9245" name="TextBox 93"/>
          <p:cNvSpPr txBox="1">
            <a:spLocks noChangeArrowheads="1"/>
          </p:cNvSpPr>
          <p:nvPr/>
        </p:nvSpPr>
        <p:spPr bwMode="auto">
          <a:xfrm>
            <a:off x="5246287" y="3470271"/>
            <a:ext cx="3904572" cy="5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99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实验结果分析</a:t>
            </a:r>
            <a:endParaRPr lang="zh-CN" altLang="en-US" sz="2999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46" name="TextBox 94"/>
          <p:cNvSpPr txBox="1">
            <a:spLocks noChangeArrowheads="1"/>
          </p:cNvSpPr>
          <p:nvPr/>
        </p:nvSpPr>
        <p:spPr bwMode="auto">
          <a:xfrm>
            <a:off x="5246290" y="4566259"/>
            <a:ext cx="3185559" cy="5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999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总结与展望</a:t>
            </a:r>
            <a:endParaRPr lang="zh-CN" altLang="en-US" sz="2999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48" name="Picture 2" descr="E:\我的文档\Nipic_6852949_201104011010004781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47" y="3356992"/>
            <a:ext cx="2042757" cy="224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10224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 autoUpdateAnimBg="0"/>
      <p:bldP spid="9219" grpId="0" animBg="1"/>
      <p:bldP spid="9220" grpId="0" animBg="1"/>
      <p:bldP spid="9221" grpId="0" animBg="1"/>
      <p:bldP spid="9222" grpId="0" animBg="1"/>
      <p:bldP spid="9223" grpId="0" animBg="1"/>
      <p:bldP spid="9227" grpId="0" animBg="1"/>
      <p:bldP spid="9231" grpId="0" animBg="1"/>
      <p:bldP spid="9235" grpId="0" animBg="1"/>
      <p:bldP spid="9243" grpId="0" autoUpdateAnimBg="0"/>
      <p:bldP spid="9244" grpId="0" autoUpdateAnimBg="0"/>
      <p:bldP spid="9245" grpId="0" autoUpdateAnimBg="0"/>
      <p:bldP spid="924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08903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599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改进意见</a:t>
            </a:r>
            <a:endParaRPr lang="zh-CN" altLang="en-US" sz="2599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3" name="Freeform 5"/>
          <p:cNvSpPr>
            <a:spLocks noEditPoints="1"/>
          </p:cNvSpPr>
          <p:nvPr/>
        </p:nvSpPr>
        <p:spPr bwMode="auto">
          <a:xfrm>
            <a:off x="766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Freeform 10"/>
          <p:cNvSpPr>
            <a:spLocks/>
          </p:cNvSpPr>
          <p:nvPr/>
        </p:nvSpPr>
        <p:spPr bwMode="auto">
          <a:xfrm>
            <a:off x="1817793" y="1557405"/>
            <a:ext cx="8382663" cy="3743803"/>
          </a:xfrm>
          <a:custGeom>
            <a:avLst/>
            <a:gdLst>
              <a:gd name="T0" fmla="*/ 2147483647 w 5228"/>
              <a:gd name="T1" fmla="*/ 0 h 6450"/>
              <a:gd name="T2" fmla="*/ 2147483647 w 5228"/>
              <a:gd name="T3" fmla="*/ 0 h 6450"/>
              <a:gd name="T4" fmla="*/ 2147483647 w 5228"/>
              <a:gd name="T5" fmla="*/ 2147483647 h 6450"/>
              <a:gd name="T6" fmla="*/ 2147483647 w 5228"/>
              <a:gd name="T7" fmla="*/ 2147483647 h 6450"/>
              <a:gd name="T8" fmla="*/ 2147483647 w 5228"/>
              <a:gd name="T9" fmla="*/ 2147483647 h 6450"/>
              <a:gd name="T10" fmla="*/ 2147483647 w 5228"/>
              <a:gd name="T11" fmla="*/ 2147483647 h 6450"/>
              <a:gd name="T12" fmla="*/ 0 w 5228"/>
              <a:gd name="T13" fmla="*/ 2147483647 h 6450"/>
              <a:gd name="T14" fmla="*/ 0 w 5228"/>
              <a:gd name="T15" fmla="*/ 2147483647 h 6450"/>
              <a:gd name="T16" fmla="*/ 2147483647 w 5228"/>
              <a:gd name="T17" fmla="*/ 0 h 64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228" h="6450">
                <a:moveTo>
                  <a:pt x="185" y="0"/>
                </a:moveTo>
                <a:lnTo>
                  <a:pt x="5044" y="0"/>
                </a:lnTo>
                <a:cubicBezTo>
                  <a:pt x="5146" y="0"/>
                  <a:pt x="5228" y="83"/>
                  <a:pt x="5228" y="184"/>
                </a:cubicBezTo>
                <a:lnTo>
                  <a:pt x="5228" y="6266"/>
                </a:lnTo>
                <a:cubicBezTo>
                  <a:pt x="5228" y="6367"/>
                  <a:pt x="5146" y="6450"/>
                  <a:pt x="5044" y="6450"/>
                </a:cubicBezTo>
                <a:lnTo>
                  <a:pt x="185" y="6450"/>
                </a:lnTo>
                <a:cubicBezTo>
                  <a:pt x="83" y="6450"/>
                  <a:pt x="0" y="6367"/>
                  <a:pt x="0" y="6266"/>
                </a:cubicBezTo>
                <a:lnTo>
                  <a:pt x="0" y="184"/>
                </a:lnTo>
                <a:cubicBezTo>
                  <a:pt x="0" y="83"/>
                  <a:pt x="83" y="0"/>
                  <a:pt x="185" y="0"/>
                </a:cubicBezTo>
                <a:close/>
              </a:path>
            </a:pathLst>
          </a:custGeom>
          <a:solidFill>
            <a:srgbClr val="EBEBEB"/>
          </a:solidFill>
          <a:ln w="10" cap="flat" cmpd="sng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5" name="Freeform 11"/>
          <p:cNvSpPr>
            <a:spLocks/>
          </p:cNvSpPr>
          <p:nvPr/>
        </p:nvSpPr>
        <p:spPr bwMode="auto">
          <a:xfrm>
            <a:off x="1703512" y="1701841"/>
            <a:ext cx="107931" cy="630128"/>
          </a:xfrm>
          <a:custGeom>
            <a:avLst/>
            <a:gdLst>
              <a:gd name="T0" fmla="*/ 2147483647 w 139"/>
              <a:gd name="T1" fmla="*/ 0 h 806"/>
              <a:gd name="T2" fmla="*/ 0 w 139"/>
              <a:gd name="T3" fmla="*/ 2147483647 h 806"/>
              <a:gd name="T4" fmla="*/ 0 w 139"/>
              <a:gd name="T5" fmla="*/ 2147483647 h 806"/>
              <a:gd name="T6" fmla="*/ 2147483647 w 139"/>
              <a:gd name="T7" fmla="*/ 2147483647 h 806"/>
              <a:gd name="T8" fmla="*/ 2147483647 w 139"/>
              <a:gd name="T9" fmla="*/ 0 h 8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9" h="806">
                <a:moveTo>
                  <a:pt x="139" y="0"/>
                </a:moveTo>
                <a:lnTo>
                  <a:pt x="0" y="110"/>
                </a:lnTo>
                <a:lnTo>
                  <a:pt x="0" y="806"/>
                </a:lnTo>
                <a:lnTo>
                  <a:pt x="139" y="696"/>
                </a:lnTo>
                <a:lnTo>
                  <a:pt x="139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6" name="Freeform 12"/>
          <p:cNvSpPr>
            <a:spLocks/>
          </p:cNvSpPr>
          <p:nvPr/>
        </p:nvSpPr>
        <p:spPr bwMode="auto">
          <a:xfrm>
            <a:off x="1703512" y="1787554"/>
            <a:ext cx="2793515" cy="544417"/>
          </a:xfrm>
          <a:custGeom>
            <a:avLst/>
            <a:gdLst>
              <a:gd name="T0" fmla="*/ 2147483647 w 3591"/>
              <a:gd name="T1" fmla="*/ 0 h 696"/>
              <a:gd name="T2" fmla="*/ 0 w 3591"/>
              <a:gd name="T3" fmla="*/ 0 h 696"/>
              <a:gd name="T4" fmla="*/ 0 w 3591"/>
              <a:gd name="T5" fmla="*/ 2147483647 h 696"/>
              <a:gd name="T6" fmla="*/ 2147483647 w 3591"/>
              <a:gd name="T7" fmla="*/ 2147483647 h 696"/>
              <a:gd name="T8" fmla="*/ 2147483647 w 3591"/>
              <a:gd name="T9" fmla="*/ 2147483647 h 696"/>
              <a:gd name="T10" fmla="*/ 2147483647 w 3591"/>
              <a:gd name="T11" fmla="*/ 0 h 6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91" h="696">
                <a:moveTo>
                  <a:pt x="3591" y="0"/>
                </a:moveTo>
                <a:lnTo>
                  <a:pt x="0" y="0"/>
                </a:lnTo>
                <a:lnTo>
                  <a:pt x="0" y="696"/>
                </a:lnTo>
                <a:lnTo>
                  <a:pt x="3591" y="696"/>
                </a:lnTo>
                <a:lnTo>
                  <a:pt x="3383" y="353"/>
                </a:lnTo>
                <a:lnTo>
                  <a:pt x="359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TextBox 6"/>
          <p:cNvSpPr txBox="1">
            <a:spLocks noChangeArrowheads="1"/>
          </p:cNvSpPr>
          <p:nvPr/>
        </p:nvSpPr>
        <p:spPr bwMode="auto">
          <a:xfrm>
            <a:off x="1957465" y="1806597"/>
            <a:ext cx="2220526" cy="4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599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改进意见</a:t>
            </a:r>
            <a:endParaRPr lang="zh-CN" altLang="en-US" sz="2599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8" name="TextBox 7"/>
          <p:cNvSpPr txBox="1">
            <a:spLocks noChangeArrowheads="1"/>
          </p:cNvSpPr>
          <p:nvPr/>
        </p:nvSpPr>
        <p:spPr bwMode="auto">
          <a:xfrm>
            <a:off x="2005085" y="2493868"/>
            <a:ext cx="783533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改进意见一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：进一步探索更好的连接时序信息的方式，争取能够找出较好的方法，进一步提升目标检测和计数的结果；</a:t>
            </a:r>
            <a:endParaRPr lang="en-US" altLang="zh-CN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endParaRPr lang="zh-CN" alt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r>
              <a:rPr lang="zh-CN" altLang="en-US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改进意见二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：进一步扩大数据集，提高模型的泛化能力，最终将模型运用到实际的场景；</a:t>
            </a:r>
            <a:endParaRPr 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endParaRPr 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/>
            <a:r>
              <a:rPr lang="zh-CN" altLang="en-US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改进意见三</a:t>
            </a:r>
            <a:r>
              <a:rPr lang="zh-CN" altLang="en-US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：在不损失目标检测和计数精度的情况下，尽量精简网络的结果，使之在速度上能够满足实时的要求。</a:t>
            </a:r>
            <a:endParaRPr lang="zh-CN" altLang="en-US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94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44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3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74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240"/>
                            </p:stCondLst>
                            <p:childTnLst>
                              <p:par>
                                <p:cTn id="3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89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utoUpdateAnimBg="0"/>
      <p:bldP spid="35843" grpId="0" animBg="1"/>
      <p:bldP spid="35844" grpId="0" animBg="1"/>
      <p:bldP spid="35845" grpId="0" animBg="1"/>
      <p:bldP spid="35846" grpId="0" animBg="1"/>
      <p:bldP spid="35847" grpId="0" autoUpdateAnimBg="0"/>
      <p:bldP spid="3584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8"/>
          <p:cNvSpPr txBox="1">
            <a:spLocks noChangeArrowheads="1"/>
          </p:cNvSpPr>
          <p:nvPr/>
        </p:nvSpPr>
        <p:spPr bwMode="auto">
          <a:xfrm>
            <a:off x="5395241" y="1270378"/>
            <a:ext cx="1680870" cy="78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399" b="1">
                <a:latin typeface="微软雅黑" pitchFamily="34" charset="-122"/>
                <a:ea typeface="微软雅黑" pitchFamily="34" charset="-122"/>
              </a:rPr>
              <a:t>致  谢</a:t>
            </a:r>
          </a:p>
        </p:txBody>
      </p:sp>
      <p:sp>
        <p:nvSpPr>
          <p:cNvPr id="36867" name="TextBox 27"/>
          <p:cNvSpPr txBox="1">
            <a:spLocks noChangeArrowheads="1"/>
          </p:cNvSpPr>
          <p:nvPr/>
        </p:nvSpPr>
        <p:spPr bwMode="auto">
          <a:xfrm>
            <a:off x="2352531" y="2349688"/>
            <a:ext cx="7766290" cy="230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感谢母校提供的学习与实践的机会；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导师团队，特别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感谢童云海副教授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给予的耐心指导；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感谢同学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朋友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帮助；</a:t>
            </a:r>
            <a:endParaRPr lang="en-US" sz="2400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感谢答辩评审！</a:t>
            </a:r>
          </a:p>
        </p:txBody>
      </p:sp>
    </p:spTree>
  </p:cSld>
  <p:clrMapOvr>
    <a:masterClrMapping/>
  </p:clrMapOvr>
  <p:transition spd="slow" advTm="82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utoUpdateAnimBg="0"/>
      <p:bldP spid="3686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4" y="1989391"/>
            <a:ext cx="10156972" cy="34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1123607" y="1913204"/>
            <a:ext cx="10155210" cy="84627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24C89"/>
              </a:solidFill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1123607" y="5432605"/>
            <a:ext cx="10155210" cy="84627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24C89"/>
              </a:solidFill>
            </a:endParaRPr>
          </a:p>
        </p:txBody>
      </p:sp>
      <p:sp>
        <p:nvSpPr>
          <p:cNvPr id="37899" name="圆角矩形 53"/>
          <p:cNvSpPr>
            <a:spLocks noChangeArrowheads="1"/>
          </p:cNvSpPr>
          <p:nvPr/>
        </p:nvSpPr>
        <p:spPr bwMode="auto">
          <a:xfrm>
            <a:off x="6653909" y="5895548"/>
            <a:ext cx="1233274" cy="360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1A3D0"/>
              </a:solidFill>
            </a:endParaRPr>
          </a:p>
        </p:txBody>
      </p:sp>
      <p:sp>
        <p:nvSpPr>
          <p:cNvPr id="37900" name="TextBox 55"/>
          <p:cNvSpPr txBox="1">
            <a:spLocks noChangeArrowheads="1"/>
          </p:cNvSpPr>
          <p:nvPr/>
        </p:nvSpPr>
        <p:spPr bwMode="auto">
          <a:xfrm>
            <a:off x="5184142" y="5820948"/>
            <a:ext cx="105550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尤安升</a:t>
            </a:r>
            <a:endParaRPr 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01" name="TextBox 56"/>
          <p:cNvSpPr txBox="1">
            <a:spLocks noChangeArrowheads="1"/>
          </p:cNvSpPr>
          <p:nvPr/>
        </p:nvSpPr>
        <p:spPr bwMode="auto">
          <a:xfrm>
            <a:off x="7963370" y="5820948"/>
            <a:ext cx="17330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童</a:t>
            </a:r>
            <a:r>
              <a:rPr lang="zh-CN" altLang="en-US" dirty="0" smtClean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云海  副教授</a:t>
            </a:r>
            <a:endParaRPr lang="en-US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02" name="TextBox 58"/>
          <p:cNvSpPr txBox="1">
            <a:spLocks noChangeArrowheads="1"/>
          </p:cNvSpPr>
          <p:nvPr/>
        </p:nvSpPr>
        <p:spPr bwMode="auto">
          <a:xfrm>
            <a:off x="6696765" y="5820951"/>
            <a:ext cx="119041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指导老师</a:t>
            </a:r>
            <a:endParaRPr 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03" name="圆角矩形 59"/>
          <p:cNvSpPr>
            <a:spLocks noChangeArrowheads="1"/>
          </p:cNvSpPr>
          <p:nvPr/>
        </p:nvSpPr>
        <p:spPr bwMode="auto">
          <a:xfrm>
            <a:off x="3879441" y="5895548"/>
            <a:ext cx="1233274" cy="3603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21A3D0"/>
              </a:solidFill>
            </a:endParaRPr>
          </a:p>
        </p:txBody>
      </p:sp>
      <p:sp>
        <p:nvSpPr>
          <p:cNvPr id="37904" name="TextBox 60"/>
          <p:cNvSpPr txBox="1">
            <a:spLocks noChangeArrowheads="1"/>
          </p:cNvSpPr>
          <p:nvPr/>
        </p:nvSpPr>
        <p:spPr bwMode="auto">
          <a:xfrm>
            <a:off x="3922297" y="5820951"/>
            <a:ext cx="119041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答辩人</a:t>
            </a:r>
            <a:endParaRPr lang="en-US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05" name="Rectangle 3"/>
          <p:cNvSpPr txBox="1">
            <a:spLocks noChangeArrowheads="1"/>
          </p:cNvSpPr>
          <p:nvPr/>
        </p:nvSpPr>
        <p:spPr bwMode="auto">
          <a:xfrm>
            <a:off x="2231489" y="3221073"/>
            <a:ext cx="7597020" cy="7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57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感谢批评指正</a:t>
            </a:r>
          </a:p>
        </p:txBody>
      </p:sp>
      <p:sp>
        <p:nvSpPr>
          <p:cNvPr id="37907" name="TextBox 63"/>
          <p:cNvSpPr txBox="1">
            <a:spLocks noChangeArrowheads="1"/>
          </p:cNvSpPr>
          <p:nvPr/>
        </p:nvSpPr>
        <p:spPr bwMode="auto">
          <a:xfrm>
            <a:off x="2280690" y="2565550"/>
            <a:ext cx="3783519" cy="55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学院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：信息科学技术学院</a:t>
            </a:r>
            <a:endParaRPr lang="en-US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908" name="TextBox 64"/>
          <p:cNvSpPr txBox="1">
            <a:spLocks noChangeArrowheads="1"/>
          </p:cNvSpPr>
          <p:nvPr/>
        </p:nvSpPr>
        <p:spPr bwMode="auto">
          <a:xfrm>
            <a:off x="6816080" y="2565550"/>
            <a:ext cx="33602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：计算机科学与技术</a:t>
            </a:r>
            <a:endParaRPr lang="en-US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51784" y="703120"/>
            <a:ext cx="3274445" cy="925995"/>
            <a:chOff x="479376" y="479847"/>
            <a:chExt cx="4271963" cy="1208088"/>
          </a:xfrm>
        </p:grpSpPr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4" tIns="45712" rIns="91424" bIns="4571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6184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 autoUpdateAnimBg="0"/>
      <p:bldP spid="37892" grpId="0" animBg="1" autoUpdateAnimBg="0"/>
      <p:bldP spid="37899" grpId="0" animBg="1" autoUpdateAnimBg="0"/>
      <p:bldP spid="37900" grpId="0" autoUpdateAnimBg="0"/>
      <p:bldP spid="37901" grpId="0" autoUpdateAnimBg="0"/>
      <p:bldP spid="37902" grpId="0" autoUpdateAnimBg="0"/>
      <p:bldP spid="37903" grpId="0" animBg="1" autoUpdateAnimBg="0"/>
      <p:bldP spid="37904" grpId="0" autoUpdateAnimBg="0"/>
      <p:bldP spid="37905" grpId="0" autoUpdateAnimBg="0"/>
      <p:bldP spid="37907" grpId="0" autoUpdateAnimBg="0"/>
      <p:bldP spid="3790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reeform 10"/>
          <p:cNvSpPr>
            <a:spLocks/>
          </p:cNvSpPr>
          <p:nvPr/>
        </p:nvSpPr>
        <p:spPr bwMode="auto">
          <a:xfrm>
            <a:off x="4367808" y="2541450"/>
            <a:ext cx="6192688" cy="2327714"/>
          </a:xfrm>
          <a:custGeom>
            <a:avLst/>
            <a:gdLst>
              <a:gd name="T0" fmla="*/ 135915 w 5680584"/>
              <a:gd name="T1" fmla="*/ 0 h 2616525"/>
              <a:gd name="T2" fmla="*/ 5679057 w 5680584"/>
              <a:gd name="T3" fmla="*/ 0 h 2616525"/>
              <a:gd name="T4" fmla="*/ 5679057 w 5680584"/>
              <a:gd name="T5" fmla="*/ 2615550 h 2616525"/>
              <a:gd name="T6" fmla="*/ 135915 w 5680584"/>
              <a:gd name="T7" fmla="*/ 2615550 h 2616525"/>
              <a:gd name="T8" fmla="*/ 0 w 5680584"/>
              <a:gd name="T9" fmla="*/ 2462077 h 2616525"/>
              <a:gd name="T10" fmla="*/ 0 w 5680584"/>
              <a:gd name="T11" fmla="*/ 153474 h 2616525"/>
              <a:gd name="T12" fmla="*/ 135915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3" name="TextBox 52"/>
          <p:cNvSpPr txBox="1">
            <a:spLocks noChangeArrowheads="1"/>
          </p:cNvSpPr>
          <p:nvPr/>
        </p:nvSpPr>
        <p:spPr bwMode="auto">
          <a:xfrm>
            <a:off x="4295800" y="1484654"/>
            <a:ext cx="2447500" cy="76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399" b="1" dirty="0">
                <a:latin typeface="微软雅黑" pitchFamily="34" charset="-122"/>
                <a:ea typeface="微软雅黑" pitchFamily="34" charset="-122"/>
              </a:rPr>
              <a:t>绪   论</a:t>
            </a:r>
          </a:p>
        </p:txBody>
      </p:sp>
      <p:cxnSp>
        <p:nvCxnSpPr>
          <p:cNvPr id="10244" name="直接连接符 53"/>
          <p:cNvCxnSpPr>
            <a:cxnSpLocks noChangeShapeType="1"/>
            <a:stCxn id="10245" idx="4"/>
            <a:endCxn id="10248" idx="4"/>
          </p:cNvCxnSpPr>
          <p:nvPr/>
        </p:nvCxnSpPr>
        <p:spPr bwMode="auto">
          <a:xfrm>
            <a:off x="4842107" y="3068960"/>
            <a:ext cx="0" cy="1250987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45" name="Oval 39"/>
          <p:cNvSpPr>
            <a:spLocks noChangeAspect="1" noChangeArrowheads="1"/>
          </p:cNvSpPr>
          <p:nvPr/>
        </p:nvSpPr>
        <p:spPr bwMode="auto">
          <a:xfrm>
            <a:off x="4756673" y="2898093"/>
            <a:ext cx="170867" cy="1708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246" name="Oval 40"/>
          <p:cNvSpPr>
            <a:spLocks noChangeAspect="1" noChangeArrowheads="1"/>
          </p:cNvSpPr>
          <p:nvPr/>
        </p:nvSpPr>
        <p:spPr bwMode="auto">
          <a:xfrm>
            <a:off x="4756673" y="3546166"/>
            <a:ext cx="170867" cy="17086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248" name="Oval 42"/>
          <p:cNvSpPr>
            <a:spLocks noChangeAspect="1" noChangeArrowheads="1"/>
          </p:cNvSpPr>
          <p:nvPr/>
        </p:nvSpPr>
        <p:spPr bwMode="auto">
          <a:xfrm>
            <a:off x="4756673" y="4149080"/>
            <a:ext cx="170867" cy="1708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249" name="TextBox 58"/>
          <p:cNvSpPr txBox="1">
            <a:spLocks noChangeArrowheads="1"/>
          </p:cNvSpPr>
          <p:nvPr/>
        </p:nvSpPr>
        <p:spPr bwMode="auto">
          <a:xfrm>
            <a:off x="5120148" y="2705145"/>
            <a:ext cx="455142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研究背景和意义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50" name="TextBox 59"/>
          <p:cNvSpPr txBox="1">
            <a:spLocks noChangeArrowheads="1"/>
          </p:cNvSpPr>
          <p:nvPr/>
        </p:nvSpPr>
        <p:spPr bwMode="auto">
          <a:xfrm>
            <a:off x="5120148" y="3353217"/>
            <a:ext cx="45514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研究状况</a:t>
            </a:r>
          </a:p>
        </p:txBody>
      </p:sp>
      <p:sp>
        <p:nvSpPr>
          <p:cNvPr id="10254" name="TextBox 65"/>
          <p:cNvSpPr txBox="1">
            <a:spLocks noChangeArrowheads="1"/>
          </p:cNvSpPr>
          <p:nvPr/>
        </p:nvSpPr>
        <p:spPr bwMode="auto">
          <a:xfrm>
            <a:off x="5120148" y="4005064"/>
            <a:ext cx="455142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</a:t>
            </a:r>
            <a:r>
              <a:rPr lang="zh-CN" altLang="en-US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57" name="Freeform 5"/>
          <p:cNvSpPr>
            <a:spLocks noEditPoints="1"/>
          </p:cNvSpPr>
          <p:nvPr/>
        </p:nvSpPr>
        <p:spPr bwMode="auto">
          <a:xfrm>
            <a:off x="1487488" y="2346899"/>
            <a:ext cx="2303062" cy="2306237"/>
          </a:xfrm>
          <a:custGeom>
            <a:avLst/>
            <a:gdLst>
              <a:gd name="T0" fmla="*/ 2147483647 w 3543"/>
              <a:gd name="T1" fmla="*/ 2147483647 h 3543"/>
              <a:gd name="T2" fmla="*/ 2147483647 w 3543"/>
              <a:gd name="T3" fmla="*/ 2147483647 h 3543"/>
              <a:gd name="T4" fmla="*/ 2147483647 w 3543"/>
              <a:gd name="T5" fmla="*/ 0 h 3543"/>
              <a:gd name="T6" fmla="*/ 2147483647 w 3543"/>
              <a:gd name="T7" fmla="*/ 2147483647 h 3543"/>
              <a:gd name="T8" fmla="*/ 2147483647 w 3543"/>
              <a:gd name="T9" fmla="*/ 0 h 3543"/>
              <a:gd name="T10" fmla="*/ 2147483647 w 3543"/>
              <a:gd name="T11" fmla="*/ 2147483647 h 3543"/>
              <a:gd name="T12" fmla="*/ 2147483647 w 3543"/>
              <a:gd name="T13" fmla="*/ 2147483647 h 3543"/>
              <a:gd name="T14" fmla="*/ 2147483647 w 3543"/>
              <a:gd name="T15" fmla="*/ 2147483647 h 3543"/>
              <a:gd name="T16" fmla="*/ 2147483647 w 3543"/>
              <a:gd name="T17" fmla="*/ 2147483647 h 3543"/>
              <a:gd name="T18" fmla="*/ 2147483647 w 3543"/>
              <a:gd name="T19" fmla="*/ 2147483647 h 3543"/>
              <a:gd name="T20" fmla="*/ 2147483647 w 3543"/>
              <a:gd name="T21" fmla="*/ 2147483647 h 3543"/>
              <a:gd name="T22" fmla="*/ 2147483647 w 3543"/>
              <a:gd name="T23" fmla="*/ 2147483647 h 3543"/>
              <a:gd name="T24" fmla="*/ 2147483647 w 3543"/>
              <a:gd name="T25" fmla="*/ 2147483647 h 3543"/>
              <a:gd name="T26" fmla="*/ 2147483647 w 3543"/>
              <a:gd name="T27" fmla="*/ 2147483647 h 3543"/>
              <a:gd name="T28" fmla="*/ 2147483647 w 3543"/>
              <a:gd name="T29" fmla="*/ 2147483647 h 3543"/>
              <a:gd name="T30" fmla="*/ 2147483647 w 3543"/>
              <a:gd name="T31" fmla="*/ 2147483647 h 3543"/>
              <a:gd name="T32" fmla="*/ 2147483647 w 3543"/>
              <a:gd name="T33" fmla="*/ 2147483647 h 3543"/>
              <a:gd name="T34" fmla="*/ 2147483647 w 3543"/>
              <a:gd name="T35" fmla="*/ 2147483647 h 3543"/>
              <a:gd name="T36" fmla="*/ 2147483647 w 3543"/>
              <a:gd name="T37" fmla="*/ 2147483647 h 3543"/>
              <a:gd name="T38" fmla="*/ 2147483647 w 3543"/>
              <a:gd name="T39" fmla="*/ 2147483647 h 3543"/>
              <a:gd name="T40" fmla="*/ 2147483647 w 3543"/>
              <a:gd name="T41" fmla="*/ 2147483647 h 3543"/>
              <a:gd name="T42" fmla="*/ 2147483647 w 3543"/>
              <a:gd name="T43" fmla="*/ 2147483647 h 3543"/>
              <a:gd name="T44" fmla="*/ 2147483647 w 3543"/>
              <a:gd name="T45" fmla="*/ 2147483647 h 3543"/>
              <a:gd name="T46" fmla="*/ 2147483647 w 3543"/>
              <a:gd name="T47" fmla="*/ 2147483647 h 3543"/>
              <a:gd name="T48" fmla="*/ 2147483647 w 3543"/>
              <a:gd name="T49" fmla="*/ 2147483647 h 3543"/>
              <a:gd name="T50" fmla="*/ 2147483647 w 3543"/>
              <a:gd name="T51" fmla="*/ 2147483647 h 3543"/>
              <a:gd name="T52" fmla="*/ 2147483647 w 3543"/>
              <a:gd name="T53" fmla="*/ 2147483647 h 3543"/>
              <a:gd name="T54" fmla="*/ 2147483647 w 3543"/>
              <a:gd name="T55" fmla="*/ 2147483647 h 3543"/>
              <a:gd name="T56" fmla="*/ 2147483647 w 3543"/>
              <a:gd name="T57" fmla="*/ 2147483647 h 3543"/>
              <a:gd name="T58" fmla="*/ 2147483647 w 3543"/>
              <a:gd name="T59" fmla="*/ 2147483647 h 3543"/>
              <a:gd name="T60" fmla="*/ 2147483647 w 3543"/>
              <a:gd name="T61" fmla="*/ 2147483647 h 3543"/>
              <a:gd name="T62" fmla="*/ 2147483647 w 3543"/>
              <a:gd name="T63" fmla="*/ 2147483647 h 3543"/>
              <a:gd name="T64" fmla="*/ 2147483647 w 3543"/>
              <a:gd name="T65" fmla="*/ 2147483647 h 3543"/>
              <a:gd name="T66" fmla="*/ 2147483647 w 3543"/>
              <a:gd name="T67" fmla="*/ 2147483647 h 3543"/>
              <a:gd name="T68" fmla="*/ 2147483647 w 3543"/>
              <a:gd name="T69" fmla="*/ 2147483647 h 3543"/>
              <a:gd name="T70" fmla="*/ 2147483647 w 3543"/>
              <a:gd name="T71" fmla="*/ 2147483647 h 3543"/>
              <a:gd name="T72" fmla="*/ 2147483647 w 3543"/>
              <a:gd name="T73" fmla="*/ 2147483647 h 3543"/>
              <a:gd name="T74" fmla="*/ 2147483647 w 3543"/>
              <a:gd name="T75" fmla="*/ 2147483647 h 3543"/>
              <a:gd name="T76" fmla="*/ 2147483647 w 3543"/>
              <a:gd name="T77" fmla="*/ 2147483647 h 3543"/>
              <a:gd name="T78" fmla="*/ 2147483647 w 3543"/>
              <a:gd name="T79" fmla="*/ 2147483647 h 3543"/>
              <a:gd name="T80" fmla="*/ 2147483647 w 3543"/>
              <a:gd name="T81" fmla="*/ 2147483647 h 3543"/>
              <a:gd name="T82" fmla="*/ 2147483647 w 3543"/>
              <a:gd name="T83" fmla="*/ 2147483647 h 3543"/>
              <a:gd name="T84" fmla="*/ 2147483647 w 3543"/>
              <a:gd name="T85" fmla="*/ 2147483647 h 3543"/>
              <a:gd name="T86" fmla="*/ 2147483647 w 3543"/>
              <a:gd name="T87" fmla="*/ 2147483647 h 35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3543" h="3543">
                <a:moveTo>
                  <a:pt x="1771" y="171"/>
                </a:moveTo>
                <a:cubicBezTo>
                  <a:pt x="2655" y="171"/>
                  <a:pt x="3372" y="888"/>
                  <a:pt x="3372" y="1772"/>
                </a:cubicBezTo>
                <a:cubicBezTo>
                  <a:pt x="3372" y="2655"/>
                  <a:pt x="2655" y="3372"/>
                  <a:pt x="1771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1"/>
                  <a:pt x="1771" y="171"/>
                </a:cubicBezTo>
                <a:close/>
                <a:moveTo>
                  <a:pt x="1771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3"/>
                  <a:pt x="1771" y="3543"/>
                </a:cubicBezTo>
                <a:cubicBezTo>
                  <a:pt x="793" y="3543"/>
                  <a:pt x="0" y="2750"/>
                  <a:pt x="0" y="1772"/>
                </a:cubicBezTo>
                <a:cubicBezTo>
                  <a:pt x="0" y="793"/>
                  <a:pt x="793" y="0"/>
                  <a:pt x="1771" y="0"/>
                </a:cubicBezTo>
                <a:close/>
                <a:moveTo>
                  <a:pt x="1664" y="2425"/>
                </a:moveTo>
                <a:lnTo>
                  <a:pt x="1902" y="2425"/>
                </a:lnTo>
                <a:lnTo>
                  <a:pt x="1985" y="2563"/>
                </a:lnTo>
                <a:lnTo>
                  <a:pt x="1594" y="2563"/>
                </a:lnTo>
                <a:lnTo>
                  <a:pt x="1664" y="2425"/>
                </a:lnTo>
                <a:close/>
                <a:moveTo>
                  <a:pt x="1298" y="677"/>
                </a:moveTo>
                <a:lnTo>
                  <a:pt x="1355" y="713"/>
                </a:lnTo>
                <a:cubicBezTo>
                  <a:pt x="1358" y="715"/>
                  <a:pt x="1361" y="717"/>
                  <a:pt x="1363" y="720"/>
                </a:cubicBezTo>
                <a:lnTo>
                  <a:pt x="1878" y="654"/>
                </a:lnTo>
                <a:cubicBezTo>
                  <a:pt x="1866" y="625"/>
                  <a:pt x="1835" y="608"/>
                  <a:pt x="1799" y="613"/>
                </a:cubicBezTo>
                <a:lnTo>
                  <a:pt x="1298" y="677"/>
                </a:lnTo>
                <a:close/>
                <a:moveTo>
                  <a:pt x="1229" y="692"/>
                </a:moveTo>
                <a:lnTo>
                  <a:pt x="1326" y="755"/>
                </a:lnTo>
                <a:cubicBezTo>
                  <a:pt x="1341" y="764"/>
                  <a:pt x="1352" y="790"/>
                  <a:pt x="1352" y="813"/>
                </a:cubicBezTo>
                <a:lnTo>
                  <a:pt x="1352" y="1706"/>
                </a:lnTo>
                <a:cubicBezTo>
                  <a:pt x="1352" y="1729"/>
                  <a:pt x="1341" y="1740"/>
                  <a:pt x="1326" y="1731"/>
                </a:cubicBezTo>
                <a:lnTo>
                  <a:pt x="1229" y="1669"/>
                </a:lnTo>
                <a:cubicBezTo>
                  <a:pt x="1215" y="1660"/>
                  <a:pt x="1203" y="1634"/>
                  <a:pt x="1203" y="1611"/>
                </a:cubicBezTo>
                <a:lnTo>
                  <a:pt x="1203" y="717"/>
                </a:lnTo>
                <a:cubicBezTo>
                  <a:pt x="1203" y="694"/>
                  <a:pt x="1215" y="683"/>
                  <a:pt x="1229" y="692"/>
                </a:cubicBezTo>
                <a:close/>
                <a:moveTo>
                  <a:pt x="1632" y="969"/>
                </a:moveTo>
                <a:lnTo>
                  <a:pt x="1689" y="1006"/>
                </a:lnTo>
                <a:cubicBezTo>
                  <a:pt x="1692" y="1008"/>
                  <a:pt x="1695" y="1010"/>
                  <a:pt x="1698" y="1012"/>
                </a:cubicBezTo>
                <a:lnTo>
                  <a:pt x="2213" y="946"/>
                </a:lnTo>
                <a:cubicBezTo>
                  <a:pt x="2200" y="918"/>
                  <a:pt x="2169" y="900"/>
                  <a:pt x="2134" y="905"/>
                </a:cubicBezTo>
                <a:lnTo>
                  <a:pt x="1632" y="969"/>
                </a:lnTo>
                <a:close/>
                <a:moveTo>
                  <a:pt x="1563" y="985"/>
                </a:moveTo>
                <a:lnTo>
                  <a:pt x="1661" y="1047"/>
                </a:lnTo>
                <a:cubicBezTo>
                  <a:pt x="1675" y="1056"/>
                  <a:pt x="1687" y="1082"/>
                  <a:pt x="1687" y="1105"/>
                </a:cubicBezTo>
                <a:lnTo>
                  <a:pt x="1687" y="1999"/>
                </a:lnTo>
                <a:cubicBezTo>
                  <a:pt x="1687" y="2022"/>
                  <a:pt x="1675" y="2033"/>
                  <a:pt x="1661" y="2024"/>
                </a:cubicBezTo>
                <a:lnTo>
                  <a:pt x="1563" y="1962"/>
                </a:lnTo>
                <a:cubicBezTo>
                  <a:pt x="1549" y="1952"/>
                  <a:pt x="1537" y="1926"/>
                  <a:pt x="1537" y="1903"/>
                </a:cubicBezTo>
                <a:lnTo>
                  <a:pt x="1537" y="1010"/>
                </a:lnTo>
                <a:cubicBezTo>
                  <a:pt x="1537" y="987"/>
                  <a:pt x="1549" y="976"/>
                  <a:pt x="1563" y="985"/>
                </a:cubicBezTo>
                <a:close/>
                <a:moveTo>
                  <a:pt x="1734" y="1086"/>
                </a:moveTo>
                <a:lnTo>
                  <a:pt x="2273" y="1017"/>
                </a:lnTo>
                <a:cubicBezTo>
                  <a:pt x="2320" y="1011"/>
                  <a:pt x="2358" y="1042"/>
                  <a:pt x="2358" y="1086"/>
                </a:cubicBezTo>
                <a:lnTo>
                  <a:pt x="2358" y="1855"/>
                </a:lnTo>
                <a:cubicBezTo>
                  <a:pt x="2358" y="1899"/>
                  <a:pt x="2320" y="1940"/>
                  <a:pt x="2273" y="1946"/>
                </a:cubicBezTo>
                <a:lnTo>
                  <a:pt x="1734" y="2015"/>
                </a:lnTo>
                <a:lnTo>
                  <a:pt x="1734" y="1086"/>
                </a:lnTo>
                <a:close/>
                <a:moveTo>
                  <a:pt x="1838" y="1211"/>
                </a:moveTo>
                <a:lnTo>
                  <a:pt x="2259" y="1157"/>
                </a:lnTo>
                <a:lnTo>
                  <a:pt x="2259" y="1347"/>
                </a:lnTo>
                <a:lnTo>
                  <a:pt x="1838" y="1402"/>
                </a:lnTo>
                <a:lnTo>
                  <a:pt x="1838" y="1211"/>
                </a:lnTo>
                <a:close/>
                <a:moveTo>
                  <a:pt x="1400" y="793"/>
                </a:moveTo>
                <a:lnTo>
                  <a:pt x="1939" y="724"/>
                </a:lnTo>
                <a:cubicBezTo>
                  <a:pt x="1985" y="718"/>
                  <a:pt x="2023" y="749"/>
                  <a:pt x="2023" y="794"/>
                </a:cubicBezTo>
                <a:lnTo>
                  <a:pt x="2023" y="816"/>
                </a:lnTo>
                <a:lnTo>
                  <a:pt x="1513" y="881"/>
                </a:lnTo>
                <a:cubicBezTo>
                  <a:pt x="1477" y="891"/>
                  <a:pt x="1462" y="915"/>
                  <a:pt x="1464" y="963"/>
                </a:cubicBezTo>
                <a:lnTo>
                  <a:pt x="1464" y="1714"/>
                </a:lnTo>
                <a:lnTo>
                  <a:pt x="1400" y="1723"/>
                </a:lnTo>
                <a:lnTo>
                  <a:pt x="1400" y="793"/>
                </a:lnTo>
                <a:close/>
                <a:moveTo>
                  <a:pt x="1006" y="1230"/>
                </a:moveTo>
                <a:lnTo>
                  <a:pt x="1114" y="1230"/>
                </a:lnTo>
                <a:lnTo>
                  <a:pt x="1114" y="1055"/>
                </a:lnTo>
                <a:lnTo>
                  <a:pt x="1014" y="1055"/>
                </a:lnTo>
                <a:cubicBezTo>
                  <a:pt x="923" y="1055"/>
                  <a:pt x="848" y="1130"/>
                  <a:pt x="848" y="1221"/>
                </a:cubicBezTo>
                <a:lnTo>
                  <a:pt x="848" y="2148"/>
                </a:lnTo>
                <a:cubicBezTo>
                  <a:pt x="848" y="2223"/>
                  <a:pt x="899" y="2287"/>
                  <a:pt x="969" y="2307"/>
                </a:cubicBezTo>
                <a:lnTo>
                  <a:pt x="671" y="2542"/>
                </a:lnTo>
                <a:lnTo>
                  <a:pt x="671" y="2686"/>
                </a:lnTo>
                <a:lnTo>
                  <a:pt x="2909" y="2686"/>
                </a:lnTo>
                <a:lnTo>
                  <a:pt x="2909" y="2542"/>
                </a:lnTo>
                <a:lnTo>
                  <a:pt x="2589" y="2309"/>
                </a:lnTo>
                <a:cubicBezTo>
                  <a:pt x="2663" y="2293"/>
                  <a:pt x="2719" y="2226"/>
                  <a:pt x="2719" y="2148"/>
                </a:cubicBezTo>
                <a:lnTo>
                  <a:pt x="2719" y="1221"/>
                </a:lnTo>
                <a:cubicBezTo>
                  <a:pt x="2719" y="1130"/>
                  <a:pt x="2645" y="1055"/>
                  <a:pt x="2554" y="1055"/>
                </a:cubicBezTo>
                <a:lnTo>
                  <a:pt x="2454" y="1055"/>
                </a:lnTo>
                <a:lnTo>
                  <a:pt x="2454" y="1230"/>
                </a:lnTo>
                <a:lnTo>
                  <a:pt x="2561" y="1230"/>
                </a:lnTo>
                <a:lnTo>
                  <a:pt x="2561" y="2173"/>
                </a:lnTo>
                <a:lnTo>
                  <a:pt x="1006" y="2173"/>
                </a:lnTo>
                <a:lnTo>
                  <a:pt x="1006" y="12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5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3" grpId="0" autoUpdateAnimBg="0"/>
      <p:bldP spid="10245" grpId="0" animBg="1" autoUpdateAnimBg="0"/>
      <p:bldP spid="10246" grpId="0" animBg="1" autoUpdateAnimBg="0"/>
      <p:bldP spid="10248" grpId="0" animBg="1" autoUpdateAnimBg="0"/>
      <p:bldP spid="10249" grpId="0" autoUpdateAnimBg="0"/>
      <p:bldP spid="10250" grpId="0" autoUpdateAnimBg="0"/>
      <p:bldP spid="10254" grpId="0" autoUpdateAnimBg="0"/>
      <p:bldP spid="102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76"/>
          <p:cNvSpPr txBox="1">
            <a:spLocks noChangeArrowheads="1"/>
          </p:cNvSpPr>
          <p:nvPr/>
        </p:nvSpPr>
        <p:spPr bwMode="auto">
          <a:xfrm>
            <a:off x="1198901" y="416680"/>
            <a:ext cx="3744971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研究背景和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</a:p>
        </p:txBody>
      </p:sp>
      <p:sp>
        <p:nvSpPr>
          <p:cNvPr id="11267" name="Freeform 5"/>
          <p:cNvSpPr>
            <a:spLocks noEditPoints="1"/>
          </p:cNvSpPr>
          <p:nvPr/>
        </p:nvSpPr>
        <p:spPr bwMode="auto">
          <a:xfrm>
            <a:off x="786223" y="415096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8" name="Freeform 14"/>
          <p:cNvSpPr>
            <a:spLocks/>
          </p:cNvSpPr>
          <p:nvPr/>
        </p:nvSpPr>
        <p:spPr bwMode="auto">
          <a:xfrm>
            <a:off x="1727789" y="1520830"/>
            <a:ext cx="1445961" cy="1445962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1884921" y="1674791"/>
            <a:ext cx="1133278" cy="101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5999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5999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70" name="Freeform 14"/>
          <p:cNvSpPr>
            <a:spLocks/>
          </p:cNvSpPr>
          <p:nvPr/>
        </p:nvSpPr>
        <p:spPr bwMode="auto">
          <a:xfrm flipH="1">
            <a:off x="8584617" y="4133728"/>
            <a:ext cx="1447549" cy="1444374"/>
          </a:xfrm>
          <a:custGeom>
            <a:avLst/>
            <a:gdLst>
              <a:gd name="T0" fmla="*/ 2147483647 w 3227"/>
              <a:gd name="T1" fmla="*/ 2147483647 h 3227"/>
              <a:gd name="T2" fmla="*/ 2147483647 w 3227"/>
              <a:gd name="T3" fmla="*/ 2147483647 h 3227"/>
              <a:gd name="T4" fmla="*/ 0 w 3227"/>
              <a:gd name="T5" fmla="*/ 2147483647 h 3227"/>
              <a:gd name="T6" fmla="*/ 2147483647 w 3227"/>
              <a:gd name="T7" fmla="*/ 0 h 3227"/>
              <a:gd name="T8" fmla="*/ 2147483647 w 3227"/>
              <a:gd name="T9" fmla="*/ 0 h 3227"/>
              <a:gd name="T10" fmla="*/ 2147483647 w 3227"/>
              <a:gd name="T11" fmla="*/ 0 h 3227"/>
              <a:gd name="T12" fmla="*/ 2147483647 w 3227"/>
              <a:gd name="T13" fmla="*/ 0 h 3227"/>
              <a:gd name="T14" fmla="*/ 2147483647 w 3227"/>
              <a:gd name="T15" fmla="*/ 2147483647 h 3227"/>
              <a:gd name="T16" fmla="*/ 2147483647 w 3227"/>
              <a:gd name="T17" fmla="*/ 2147483647 h 32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227" h="3227">
                <a:moveTo>
                  <a:pt x="3227" y="1634"/>
                </a:moveTo>
                <a:cubicBezTo>
                  <a:pt x="3216" y="2515"/>
                  <a:pt x="2498" y="3227"/>
                  <a:pt x="1614" y="3227"/>
                </a:cubicBezTo>
                <a:cubicBezTo>
                  <a:pt x="723" y="3227"/>
                  <a:pt x="0" y="2504"/>
                  <a:pt x="0" y="1613"/>
                </a:cubicBezTo>
                <a:cubicBezTo>
                  <a:pt x="0" y="729"/>
                  <a:pt x="712" y="11"/>
                  <a:pt x="1593" y="0"/>
                </a:cubicBezTo>
                <a:lnTo>
                  <a:pt x="1614" y="0"/>
                </a:lnTo>
                <a:lnTo>
                  <a:pt x="3227" y="0"/>
                </a:lnTo>
                <a:lnTo>
                  <a:pt x="3227" y="1613"/>
                </a:lnTo>
                <a:lnTo>
                  <a:pt x="3227" y="16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TextBox 6"/>
          <p:cNvSpPr txBox="1">
            <a:spLocks noChangeArrowheads="1"/>
          </p:cNvSpPr>
          <p:nvPr/>
        </p:nvSpPr>
        <p:spPr bwMode="auto">
          <a:xfrm>
            <a:off x="8741750" y="4348003"/>
            <a:ext cx="1133278" cy="101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5999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5999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72" name="TextBox 7"/>
          <p:cNvSpPr txBox="1">
            <a:spLocks noChangeArrowheads="1"/>
          </p:cNvSpPr>
          <p:nvPr/>
        </p:nvSpPr>
        <p:spPr bwMode="auto">
          <a:xfrm>
            <a:off x="3384848" y="1674795"/>
            <a:ext cx="6023516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城市人口</a:t>
            </a: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增加，影响社会公共安全的事件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层出不穷，智能</a:t>
            </a: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视频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监控系统受到越来越多</a:t>
            </a: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重视，目标检测和人群计数是智能监控系统比较重要的课题；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随着深度学习的发展，目标检测和人群计数得到了较为快速的发展，相比于传统方法有了较大的提升。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73" name="TextBox 8"/>
          <p:cNvSpPr txBox="1">
            <a:spLocks noChangeArrowheads="1"/>
          </p:cNvSpPr>
          <p:nvPr/>
        </p:nvSpPr>
        <p:spPr bwMode="auto">
          <a:xfrm>
            <a:off x="2351584" y="4348004"/>
            <a:ext cx="6017168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目标检测能够识别行人，在智能监控系统中能够迅速锁定目标，是泛身份识别（人脸、步态、手势等）的基础，对安防等领域有很重要的意义；</a:t>
            </a:r>
            <a:endParaRPr lang="en-US" altLang="zh-CN" sz="1600" dirty="0" smtClean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人群计数即计算监控区域的人群数量，可以随时掌握监控区域的人群拥挤程度，在一定程度上能够减少踩踏等事故的发生。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74" name="TextBox 1"/>
          <p:cNvSpPr txBox="1">
            <a:spLocks noChangeArrowheads="1"/>
          </p:cNvSpPr>
          <p:nvPr/>
        </p:nvSpPr>
        <p:spPr bwMode="auto">
          <a:xfrm>
            <a:off x="3438817" y="1273223"/>
            <a:ext cx="5969551" cy="36982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研究背景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75" name="TextBox 10"/>
          <p:cNvSpPr txBox="1">
            <a:spLocks noChangeArrowheads="1"/>
          </p:cNvSpPr>
          <p:nvPr/>
        </p:nvSpPr>
        <p:spPr bwMode="auto">
          <a:xfrm>
            <a:off x="2351584" y="3984528"/>
            <a:ext cx="5947330" cy="36982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研究意义</a:t>
            </a:r>
            <a:endParaRPr lang="zh-CN" altLang="en-US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6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46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96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46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76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26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nimBg="1"/>
      <p:bldP spid="11268" grpId="0" animBg="1"/>
      <p:bldP spid="11269" grpId="0" autoUpdateAnimBg="0"/>
      <p:bldP spid="11270" grpId="0" animBg="1"/>
      <p:bldP spid="11271" grpId="0" autoUpdateAnimBg="0"/>
      <p:bldP spid="11272" grpId="0" autoUpdateAnimBg="0"/>
      <p:bldP spid="11273" grpId="0" autoUpdateAnimBg="0"/>
      <p:bldP spid="11274" grpId="0" animBg="1" autoUpdateAnimBg="0"/>
      <p:bldP spid="1127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75588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研究状况</a:t>
            </a:r>
          </a:p>
        </p:txBody>
      </p:sp>
      <p:sp>
        <p:nvSpPr>
          <p:cNvPr id="12291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2" name="Line 5"/>
          <p:cNvSpPr>
            <a:spLocks noChangeShapeType="1"/>
          </p:cNvSpPr>
          <p:nvPr/>
        </p:nvSpPr>
        <p:spPr bwMode="auto">
          <a:xfrm>
            <a:off x="1531344" y="1250278"/>
            <a:ext cx="0" cy="3093724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Oval 6"/>
          <p:cNvSpPr>
            <a:spLocks noChangeArrowheads="1"/>
          </p:cNvSpPr>
          <p:nvPr/>
        </p:nvSpPr>
        <p:spPr bwMode="auto">
          <a:xfrm>
            <a:off x="1415480" y="1174090"/>
            <a:ext cx="220625" cy="209514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4" name="Oval 7"/>
          <p:cNvSpPr>
            <a:spLocks noChangeArrowheads="1"/>
          </p:cNvSpPr>
          <p:nvPr/>
        </p:nvSpPr>
        <p:spPr bwMode="auto">
          <a:xfrm>
            <a:off x="1415480" y="2465284"/>
            <a:ext cx="220625" cy="209514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5" name="Oval 8"/>
          <p:cNvSpPr>
            <a:spLocks noChangeArrowheads="1"/>
          </p:cNvSpPr>
          <p:nvPr/>
        </p:nvSpPr>
        <p:spPr bwMode="auto">
          <a:xfrm>
            <a:off x="1415480" y="4344002"/>
            <a:ext cx="220625" cy="209514"/>
          </a:xfrm>
          <a:prstGeom prst="ellipse">
            <a:avLst/>
          </a:prstGeom>
          <a:solidFill>
            <a:schemeClr val="tx1"/>
          </a:solidFill>
          <a:ln w="7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0" name="TextBox 51"/>
          <p:cNvSpPr txBox="1">
            <a:spLocks noChangeArrowheads="1"/>
          </p:cNvSpPr>
          <p:nvPr/>
        </p:nvSpPr>
        <p:spPr bwMode="auto">
          <a:xfrm>
            <a:off x="1780121" y="1094729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传统目标检测方法</a:t>
            </a:r>
            <a:endParaRPr lang="zh-CN" altLang="en-US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1" name="TextBox 52"/>
          <p:cNvSpPr txBox="1">
            <a:spLocks noChangeArrowheads="1"/>
          </p:cNvSpPr>
          <p:nvPr/>
        </p:nvSpPr>
        <p:spPr bwMode="auto">
          <a:xfrm>
            <a:off x="1816628" y="1405828"/>
            <a:ext cx="59074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首先在给定的图像上选择一些候选的区域，然后对这些区域提取特征，最后使用训练的分类器进行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分类。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2" name="TextBox 54"/>
          <p:cNvSpPr txBox="1">
            <a:spLocks noChangeArrowheads="1"/>
          </p:cNvSpPr>
          <p:nvPr/>
        </p:nvSpPr>
        <p:spPr bwMode="auto">
          <a:xfrm>
            <a:off x="1800751" y="2393276"/>
            <a:ext cx="5092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Region Proposal</a:t>
            </a:r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的深度学习目标检测算法</a:t>
            </a:r>
          </a:p>
        </p:txBody>
      </p:sp>
      <p:sp>
        <p:nvSpPr>
          <p:cNvPr id="12303" name="TextBox 57"/>
          <p:cNvSpPr txBox="1">
            <a:spLocks noChangeArrowheads="1"/>
          </p:cNvSpPr>
          <p:nvPr/>
        </p:nvSpPr>
        <p:spPr bwMode="auto">
          <a:xfrm>
            <a:off x="1800755" y="4265484"/>
            <a:ext cx="4108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基于回归方法的深度学习目标检测算法</a:t>
            </a:r>
          </a:p>
        </p:txBody>
      </p:sp>
      <p:sp>
        <p:nvSpPr>
          <p:cNvPr id="12307" name="TextBox 68"/>
          <p:cNvSpPr txBox="1">
            <a:spLocks noChangeArrowheads="1"/>
          </p:cNvSpPr>
          <p:nvPr/>
        </p:nvSpPr>
        <p:spPr bwMode="auto">
          <a:xfrm>
            <a:off x="1816629" y="2825324"/>
            <a:ext cx="59074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Region Proposal</a:t>
            </a: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（候选区域）是预先找出图中目标可能出现的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位置，然后通过训练的分类器或者分类网络进行分类，代表性的算法主要有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RCNN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Fast RCNN &amp; Faster RCNN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08" name="TextBox 69"/>
          <p:cNvSpPr txBox="1">
            <a:spLocks noChangeArrowheads="1"/>
          </p:cNvSpPr>
          <p:nvPr/>
        </p:nvSpPr>
        <p:spPr bwMode="auto">
          <a:xfrm>
            <a:off x="1800755" y="4788441"/>
            <a:ext cx="5375365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给定输入图像，直接在图像的多个位置上回归出这个位置的目标边框以及目标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类别。代表性的算法主要有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YOLO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DenseBox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&amp; SSD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648" y="627326"/>
            <a:ext cx="2839968" cy="28945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121" y="3861047"/>
            <a:ext cx="3987495" cy="2545351"/>
          </a:xfrm>
          <a:prstGeom prst="rect">
            <a:avLst/>
          </a:prstGeom>
        </p:spPr>
      </p:pic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42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92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42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82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432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82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22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  <p:bldP spid="12291" grpId="0" animBg="1"/>
      <p:bldP spid="12292" grpId="0" animBg="1"/>
      <p:bldP spid="12293" grpId="0" animBg="1" autoUpdateAnimBg="0"/>
      <p:bldP spid="12294" grpId="0" animBg="1" autoUpdateAnimBg="0"/>
      <p:bldP spid="12295" grpId="0" animBg="1" autoUpdateAnimBg="0"/>
      <p:bldP spid="12300" grpId="0" autoUpdateAnimBg="0"/>
      <p:bldP spid="12301" grpId="0" autoUpdateAnimBg="0"/>
      <p:bldP spid="12302" grpId="0" autoUpdateAnimBg="0"/>
      <p:bldP spid="12303" grpId="0" autoUpdateAnimBg="0"/>
      <p:bldP spid="12307" grpId="0" autoUpdateAnimBg="0"/>
      <p:bldP spid="1230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3089307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主要工作与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</a:p>
        </p:txBody>
      </p:sp>
      <p:sp>
        <p:nvSpPr>
          <p:cNvPr id="15363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4" name="Freeform 13"/>
          <p:cNvSpPr>
            <a:spLocks noEditPoints="1"/>
          </p:cNvSpPr>
          <p:nvPr/>
        </p:nvSpPr>
        <p:spPr bwMode="auto">
          <a:xfrm>
            <a:off x="1454621" y="4205153"/>
            <a:ext cx="1174546" cy="1599922"/>
          </a:xfrm>
          <a:custGeom>
            <a:avLst/>
            <a:gdLst>
              <a:gd name="T0" fmla="*/ 2147483647 w 1373"/>
              <a:gd name="T1" fmla="*/ 2147483647 h 1870"/>
              <a:gd name="T2" fmla="*/ 0 w 1373"/>
              <a:gd name="T3" fmla="*/ 2147483647 h 1870"/>
              <a:gd name="T4" fmla="*/ 2147483647 w 1373"/>
              <a:gd name="T5" fmla="*/ 2147483647 h 1870"/>
              <a:gd name="T6" fmla="*/ 2147483647 w 1373"/>
              <a:gd name="T7" fmla="*/ 2147483647 h 1870"/>
              <a:gd name="T8" fmla="*/ 2147483647 w 1373"/>
              <a:gd name="T9" fmla="*/ 2147483647 h 1870"/>
              <a:gd name="T10" fmla="*/ 2147483647 w 1373"/>
              <a:gd name="T11" fmla="*/ 2147483647 h 1870"/>
              <a:gd name="T12" fmla="*/ 2147483647 w 1373"/>
              <a:gd name="T13" fmla="*/ 2147483647 h 1870"/>
              <a:gd name="T14" fmla="*/ 2147483647 w 1373"/>
              <a:gd name="T15" fmla="*/ 2147483647 h 1870"/>
              <a:gd name="T16" fmla="*/ 2147483647 w 1373"/>
              <a:gd name="T17" fmla="*/ 2147483647 h 1870"/>
              <a:gd name="T18" fmla="*/ 2147483647 w 1373"/>
              <a:gd name="T19" fmla="*/ 2147483647 h 1870"/>
              <a:gd name="T20" fmla="*/ 2147483647 w 1373"/>
              <a:gd name="T21" fmla="*/ 2147483647 h 1870"/>
              <a:gd name="T22" fmla="*/ 2147483647 w 1373"/>
              <a:gd name="T23" fmla="*/ 2147483647 h 1870"/>
              <a:gd name="T24" fmla="*/ 2147483647 w 1373"/>
              <a:gd name="T25" fmla="*/ 2147483647 h 1870"/>
              <a:gd name="T26" fmla="*/ 2147483647 w 1373"/>
              <a:gd name="T27" fmla="*/ 2147483647 h 1870"/>
              <a:gd name="T28" fmla="*/ 2147483647 w 1373"/>
              <a:gd name="T29" fmla="*/ 2147483647 h 1870"/>
              <a:gd name="T30" fmla="*/ 2147483647 w 1373"/>
              <a:gd name="T31" fmla="*/ 2147483647 h 1870"/>
              <a:gd name="T32" fmla="*/ 2147483647 w 1373"/>
              <a:gd name="T33" fmla="*/ 2147483647 h 1870"/>
              <a:gd name="T34" fmla="*/ 2147483647 w 1373"/>
              <a:gd name="T35" fmla="*/ 2147483647 h 1870"/>
              <a:gd name="T36" fmla="*/ 2147483647 w 1373"/>
              <a:gd name="T37" fmla="*/ 2147483647 h 1870"/>
              <a:gd name="T38" fmla="*/ 2147483647 w 1373"/>
              <a:gd name="T39" fmla="*/ 2147483647 h 1870"/>
              <a:gd name="T40" fmla="*/ 2147483647 w 1373"/>
              <a:gd name="T41" fmla="*/ 2147483647 h 1870"/>
              <a:gd name="T42" fmla="*/ 2147483647 w 1373"/>
              <a:gd name="T43" fmla="*/ 2147483647 h 1870"/>
              <a:gd name="T44" fmla="*/ 2147483647 w 1373"/>
              <a:gd name="T45" fmla="*/ 2147483647 h 1870"/>
              <a:gd name="T46" fmla="*/ 2147483647 w 1373"/>
              <a:gd name="T47" fmla="*/ 2147483647 h 1870"/>
              <a:gd name="T48" fmla="*/ 2147483647 w 1373"/>
              <a:gd name="T49" fmla="*/ 2147483647 h 1870"/>
              <a:gd name="T50" fmla="*/ 2147483647 w 1373"/>
              <a:gd name="T51" fmla="*/ 2147483647 h 1870"/>
              <a:gd name="T52" fmla="*/ 2147483647 w 1373"/>
              <a:gd name="T53" fmla="*/ 2147483647 h 1870"/>
              <a:gd name="T54" fmla="*/ 2147483647 w 1373"/>
              <a:gd name="T55" fmla="*/ 2147483647 h 1870"/>
              <a:gd name="T56" fmla="*/ 2147483647 w 1373"/>
              <a:gd name="T57" fmla="*/ 2147483647 h 1870"/>
              <a:gd name="T58" fmla="*/ 2147483647 w 1373"/>
              <a:gd name="T59" fmla="*/ 2147483647 h 1870"/>
              <a:gd name="T60" fmla="*/ 2147483647 w 1373"/>
              <a:gd name="T61" fmla="*/ 2147483647 h 1870"/>
              <a:gd name="T62" fmla="*/ 2147483647 w 1373"/>
              <a:gd name="T63" fmla="*/ 2147483647 h 1870"/>
              <a:gd name="T64" fmla="*/ 2147483647 w 1373"/>
              <a:gd name="T65" fmla="*/ 2147483647 h 1870"/>
              <a:gd name="T66" fmla="*/ 2147483647 w 1373"/>
              <a:gd name="T67" fmla="*/ 2147483647 h 1870"/>
              <a:gd name="T68" fmla="*/ 2147483647 w 1373"/>
              <a:gd name="T69" fmla="*/ 2147483647 h 1870"/>
              <a:gd name="T70" fmla="*/ 2147483647 w 1373"/>
              <a:gd name="T71" fmla="*/ 2147483647 h 1870"/>
              <a:gd name="T72" fmla="*/ 2147483647 w 1373"/>
              <a:gd name="T73" fmla="*/ 2147483647 h 1870"/>
              <a:gd name="T74" fmla="*/ 2147483647 w 1373"/>
              <a:gd name="T75" fmla="*/ 2147483647 h 1870"/>
              <a:gd name="T76" fmla="*/ 2147483647 w 1373"/>
              <a:gd name="T77" fmla="*/ 2147483647 h 1870"/>
              <a:gd name="T78" fmla="*/ 2147483647 w 1373"/>
              <a:gd name="T79" fmla="*/ 2147483647 h 1870"/>
              <a:gd name="T80" fmla="*/ 2147483647 w 1373"/>
              <a:gd name="T81" fmla="*/ 2147483647 h 1870"/>
              <a:gd name="T82" fmla="*/ 2147483647 w 1373"/>
              <a:gd name="T83" fmla="*/ 2147483647 h 1870"/>
              <a:gd name="T84" fmla="*/ 2147483647 w 1373"/>
              <a:gd name="T85" fmla="*/ 2147483647 h 1870"/>
              <a:gd name="T86" fmla="*/ 2147483647 w 1373"/>
              <a:gd name="T87" fmla="*/ 2147483647 h 1870"/>
              <a:gd name="T88" fmla="*/ 2147483647 w 1373"/>
              <a:gd name="T89" fmla="*/ 2147483647 h 1870"/>
              <a:gd name="T90" fmla="*/ 2147483647 w 1373"/>
              <a:gd name="T91" fmla="*/ 2147483647 h 1870"/>
              <a:gd name="T92" fmla="*/ 2147483647 w 1373"/>
              <a:gd name="T93" fmla="*/ 2147483647 h 187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373" h="1870">
                <a:moveTo>
                  <a:pt x="123" y="694"/>
                </a:moveTo>
                <a:cubicBezTo>
                  <a:pt x="123" y="673"/>
                  <a:pt x="124" y="652"/>
                  <a:pt x="126" y="632"/>
                </a:cubicBezTo>
                <a:lnTo>
                  <a:pt x="53" y="632"/>
                </a:lnTo>
                <a:cubicBezTo>
                  <a:pt x="24" y="632"/>
                  <a:pt x="0" y="655"/>
                  <a:pt x="0" y="683"/>
                </a:cubicBezTo>
                <a:cubicBezTo>
                  <a:pt x="0" y="711"/>
                  <a:pt x="24" y="734"/>
                  <a:pt x="53" y="734"/>
                </a:cubicBezTo>
                <a:lnTo>
                  <a:pt x="125" y="734"/>
                </a:lnTo>
                <a:cubicBezTo>
                  <a:pt x="124" y="721"/>
                  <a:pt x="123" y="708"/>
                  <a:pt x="123" y="694"/>
                </a:cubicBezTo>
                <a:close/>
                <a:moveTo>
                  <a:pt x="252" y="335"/>
                </a:moveTo>
                <a:cubicBezTo>
                  <a:pt x="274" y="309"/>
                  <a:pt x="298" y="285"/>
                  <a:pt x="324" y="263"/>
                </a:cubicBezTo>
                <a:lnTo>
                  <a:pt x="274" y="212"/>
                </a:lnTo>
                <a:cubicBezTo>
                  <a:pt x="253" y="192"/>
                  <a:pt x="220" y="191"/>
                  <a:pt x="200" y="211"/>
                </a:cubicBezTo>
                <a:cubicBezTo>
                  <a:pt x="180" y="231"/>
                  <a:pt x="181" y="264"/>
                  <a:pt x="202" y="285"/>
                </a:cubicBezTo>
                <a:lnTo>
                  <a:pt x="252" y="335"/>
                </a:lnTo>
                <a:close/>
                <a:moveTo>
                  <a:pt x="685" y="130"/>
                </a:moveTo>
                <a:cubicBezTo>
                  <a:pt x="702" y="130"/>
                  <a:pt x="719" y="131"/>
                  <a:pt x="736" y="133"/>
                </a:cubicBezTo>
                <a:lnTo>
                  <a:pt x="736" y="53"/>
                </a:lnTo>
                <a:cubicBezTo>
                  <a:pt x="736" y="24"/>
                  <a:pt x="713" y="0"/>
                  <a:pt x="685" y="0"/>
                </a:cubicBezTo>
                <a:cubicBezTo>
                  <a:pt x="657" y="0"/>
                  <a:pt x="634" y="24"/>
                  <a:pt x="634" y="53"/>
                </a:cubicBezTo>
                <a:lnTo>
                  <a:pt x="634" y="133"/>
                </a:lnTo>
                <a:cubicBezTo>
                  <a:pt x="651" y="131"/>
                  <a:pt x="668" y="130"/>
                  <a:pt x="685" y="130"/>
                </a:cubicBezTo>
                <a:close/>
                <a:moveTo>
                  <a:pt x="1115" y="329"/>
                </a:moveTo>
                <a:lnTo>
                  <a:pt x="1168" y="276"/>
                </a:lnTo>
                <a:cubicBezTo>
                  <a:pt x="1189" y="255"/>
                  <a:pt x="1190" y="222"/>
                  <a:pt x="1170" y="202"/>
                </a:cubicBezTo>
                <a:cubicBezTo>
                  <a:pt x="1150" y="182"/>
                  <a:pt x="1117" y="183"/>
                  <a:pt x="1096" y="203"/>
                </a:cubicBezTo>
                <a:lnTo>
                  <a:pt x="1042" y="257"/>
                </a:lnTo>
                <a:cubicBezTo>
                  <a:pt x="1069" y="279"/>
                  <a:pt x="1093" y="303"/>
                  <a:pt x="1115" y="329"/>
                </a:cubicBezTo>
                <a:close/>
                <a:moveTo>
                  <a:pt x="1319" y="632"/>
                </a:moveTo>
                <a:lnTo>
                  <a:pt x="1245" y="632"/>
                </a:lnTo>
                <a:cubicBezTo>
                  <a:pt x="1247" y="652"/>
                  <a:pt x="1249" y="673"/>
                  <a:pt x="1249" y="694"/>
                </a:cubicBezTo>
                <a:cubicBezTo>
                  <a:pt x="1249" y="708"/>
                  <a:pt x="1248" y="721"/>
                  <a:pt x="1246" y="734"/>
                </a:cubicBezTo>
                <a:lnTo>
                  <a:pt x="1319" y="734"/>
                </a:lnTo>
                <a:cubicBezTo>
                  <a:pt x="1349" y="734"/>
                  <a:pt x="1373" y="711"/>
                  <a:pt x="1373" y="683"/>
                </a:cubicBezTo>
                <a:cubicBezTo>
                  <a:pt x="1373" y="655"/>
                  <a:pt x="1349" y="632"/>
                  <a:pt x="1319" y="632"/>
                </a:cubicBezTo>
                <a:close/>
                <a:moveTo>
                  <a:pt x="951" y="716"/>
                </a:moveTo>
                <a:cubicBezTo>
                  <a:pt x="951" y="751"/>
                  <a:pt x="922" y="781"/>
                  <a:pt x="886" y="781"/>
                </a:cubicBezTo>
                <a:lnTo>
                  <a:pt x="751" y="781"/>
                </a:lnTo>
                <a:lnTo>
                  <a:pt x="751" y="915"/>
                </a:lnTo>
                <a:cubicBezTo>
                  <a:pt x="751" y="951"/>
                  <a:pt x="722" y="981"/>
                  <a:pt x="686" y="981"/>
                </a:cubicBezTo>
                <a:cubicBezTo>
                  <a:pt x="651" y="981"/>
                  <a:pt x="621" y="951"/>
                  <a:pt x="621" y="915"/>
                </a:cubicBezTo>
                <a:lnTo>
                  <a:pt x="621" y="781"/>
                </a:lnTo>
                <a:lnTo>
                  <a:pt x="487" y="781"/>
                </a:lnTo>
                <a:cubicBezTo>
                  <a:pt x="451" y="781"/>
                  <a:pt x="422" y="751"/>
                  <a:pt x="422" y="716"/>
                </a:cubicBezTo>
                <a:cubicBezTo>
                  <a:pt x="422" y="680"/>
                  <a:pt x="451" y="651"/>
                  <a:pt x="487" y="651"/>
                </a:cubicBezTo>
                <a:lnTo>
                  <a:pt x="621" y="651"/>
                </a:lnTo>
                <a:lnTo>
                  <a:pt x="621" y="516"/>
                </a:lnTo>
                <a:cubicBezTo>
                  <a:pt x="621" y="480"/>
                  <a:pt x="651" y="451"/>
                  <a:pt x="686" y="451"/>
                </a:cubicBezTo>
                <a:cubicBezTo>
                  <a:pt x="722" y="451"/>
                  <a:pt x="751" y="480"/>
                  <a:pt x="751" y="516"/>
                </a:cubicBezTo>
                <a:lnTo>
                  <a:pt x="751" y="651"/>
                </a:lnTo>
                <a:lnTo>
                  <a:pt x="886" y="651"/>
                </a:lnTo>
                <a:cubicBezTo>
                  <a:pt x="922" y="651"/>
                  <a:pt x="951" y="680"/>
                  <a:pt x="951" y="716"/>
                </a:cubicBezTo>
                <a:close/>
                <a:moveTo>
                  <a:pt x="889" y="1676"/>
                </a:moveTo>
                <a:lnTo>
                  <a:pt x="491" y="1676"/>
                </a:lnTo>
                <a:lnTo>
                  <a:pt x="491" y="1476"/>
                </a:lnTo>
                <a:lnTo>
                  <a:pt x="889" y="1476"/>
                </a:lnTo>
                <a:lnTo>
                  <a:pt x="889" y="1676"/>
                </a:lnTo>
                <a:close/>
                <a:moveTo>
                  <a:pt x="530" y="1715"/>
                </a:moveTo>
                <a:cubicBezTo>
                  <a:pt x="534" y="1801"/>
                  <a:pt x="604" y="1870"/>
                  <a:pt x="690" y="1870"/>
                </a:cubicBezTo>
                <a:cubicBezTo>
                  <a:pt x="776" y="1870"/>
                  <a:pt x="847" y="1801"/>
                  <a:pt x="850" y="1715"/>
                </a:cubicBezTo>
                <a:lnTo>
                  <a:pt x="530" y="1715"/>
                </a:lnTo>
                <a:close/>
                <a:moveTo>
                  <a:pt x="556" y="1612"/>
                </a:moveTo>
                <a:cubicBezTo>
                  <a:pt x="520" y="1612"/>
                  <a:pt x="491" y="1641"/>
                  <a:pt x="491" y="1676"/>
                </a:cubicBezTo>
                <a:cubicBezTo>
                  <a:pt x="491" y="1711"/>
                  <a:pt x="520" y="1740"/>
                  <a:pt x="556" y="1740"/>
                </a:cubicBezTo>
                <a:lnTo>
                  <a:pt x="824" y="1740"/>
                </a:lnTo>
                <a:cubicBezTo>
                  <a:pt x="860" y="1740"/>
                  <a:pt x="889" y="1711"/>
                  <a:pt x="889" y="1676"/>
                </a:cubicBezTo>
                <a:cubicBezTo>
                  <a:pt x="889" y="1641"/>
                  <a:pt x="860" y="1612"/>
                  <a:pt x="824" y="1612"/>
                </a:cubicBezTo>
                <a:lnTo>
                  <a:pt x="556" y="1612"/>
                </a:lnTo>
                <a:close/>
                <a:moveTo>
                  <a:pt x="805" y="1402"/>
                </a:moveTo>
                <a:lnTo>
                  <a:pt x="568" y="1402"/>
                </a:lnTo>
                <a:cubicBezTo>
                  <a:pt x="504" y="1402"/>
                  <a:pt x="454" y="1360"/>
                  <a:pt x="454" y="1308"/>
                </a:cubicBezTo>
                <a:cubicBezTo>
                  <a:pt x="454" y="1301"/>
                  <a:pt x="447" y="1271"/>
                  <a:pt x="434" y="1246"/>
                </a:cubicBezTo>
                <a:lnTo>
                  <a:pt x="346" y="1074"/>
                </a:lnTo>
                <a:cubicBezTo>
                  <a:pt x="332" y="1047"/>
                  <a:pt x="307" y="1005"/>
                  <a:pt x="291" y="981"/>
                </a:cubicBezTo>
                <a:cubicBezTo>
                  <a:pt x="281" y="965"/>
                  <a:pt x="191" y="825"/>
                  <a:pt x="191" y="694"/>
                </a:cubicBezTo>
                <a:cubicBezTo>
                  <a:pt x="191" y="421"/>
                  <a:pt x="413" y="199"/>
                  <a:pt x="686" y="199"/>
                </a:cubicBezTo>
                <a:cubicBezTo>
                  <a:pt x="959" y="199"/>
                  <a:pt x="1181" y="421"/>
                  <a:pt x="1181" y="694"/>
                </a:cubicBezTo>
                <a:cubicBezTo>
                  <a:pt x="1181" y="825"/>
                  <a:pt x="1092" y="965"/>
                  <a:pt x="1082" y="980"/>
                </a:cubicBezTo>
                <a:cubicBezTo>
                  <a:pt x="1066" y="1005"/>
                  <a:pt x="1041" y="1048"/>
                  <a:pt x="1027" y="1074"/>
                </a:cubicBezTo>
                <a:lnTo>
                  <a:pt x="939" y="1246"/>
                </a:lnTo>
                <a:cubicBezTo>
                  <a:pt x="926" y="1271"/>
                  <a:pt x="919" y="1301"/>
                  <a:pt x="919" y="1308"/>
                </a:cubicBezTo>
                <a:cubicBezTo>
                  <a:pt x="919" y="1360"/>
                  <a:pt x="869" y="1402"/>
                  <a:pt x="805" y="1402"/>
                </a:cubicBezTo>
                <a:close/>
                <a:moveTo>
                  <a:pt x="686" y="285"/>
                </a:moveTo>
                <a:cubicBezTo>
                  <a:pt x="461" y="285"/>
                  <a:pt x="277" y="468"/>
                  <a:pt x="277" y="694"/>
                </a:cubicBezTo>
                <a:cubicBezTo>
                  <a:pt x="277" y="802"/>
                  <a:pt x="362" y="932"/>
                  <a:pt x="363" y="933"/>
                </a:cubicBezTo>
                <a:cubicBezTo>
                  <a:pt x="381" y="961"/>
                  <a:pt x="407" y="1005"/>
                  <a:pt x="422" y="1035"/>
                </a:cubicBezTo>
                <a:lnTo>
                  <a:pt x="510" y="1207"/>
                </a:lnTo>
                <a:cubicBezTo>
                  <a:pt x="527" y="1240"/>
                  <a:pt x="540" y="1283"/>
                  <a:pt x="540" y="1308"/>
                </a:cubicBezTo>
                <a:cubicBezTo>
                  <a:pt x="541" y="1309"/>
                  <a:pt x="550" y="1316"/>
                  <a:pt x="568" y="1316"/>
                </a:cubicBezTo>
                <a:lnTo>
                  <a:pt x="805" y="1316"/>
                </a:lnTo>
                <a:cubicBezTo>
                  <a:pt x="823" y="1316"/>
                  <a:pt x="832" y="1309"/>
                  <a:pt x="834" y="1306"/>
                </a:cubicBezTo>
                <a:cubicBezTo>
                  <a:pt x="833" y="1283"/>
                  <a:pt x="846" y="1240"/>
                  <a:pt x="863" y="1207"/>
                </a:cubicBezTo>
                <a:lnTo>
                  <a:pt x="951" y="1035"/>
                </a:lnTo>
                <a:cubicBezTo>
                  <a:pt x="966" y="1006"/>
                  <a:pt x="993" y="961"/>
                  <a:pt x="1010" y="933"/>
                </a:cubicBezTo>
                <a:cubicBezTo>
                  <a:pt x="1040" y="888"/>
                  <a:pt x="1096" y="780"/>
                  <a:pt x="1096" y="694"/>
                </a:cubicBezTo>
                <a:cubicBezTo>
                  <a:pt x="1096" y="468"/>
                  <a:pt x="912" y="285"/>
                  <a:pt x="686" y="2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5" name="TextBox 67"/>
          <p:cNvSpPr txBox="1">
            <a:spLocks noChangeArrowheads="1"/>
          </p:cNvSpPr>
          <p:nvPr/>
        </p:nvSpPr>
        <p:spPr bwMode="auto">
          <a:xfrm>
            <a:off x="1337170" y="5886026"/>
            <a:ext cx="1411043" cy="39998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6" name="Freeform 7"/>
          <p:cNvSpPr>
            <a:spLocks noEditPoints="1"/>
          </p:cNvSpPr>
          <p:nvPr/>
        </p:nvSpPr>
        <p:spPr bwMode="auto">
          <a:xfrm>
            <a:off x="1548268" y="1413228"/>
            <a:ext cx="987254" cy="1436439"/>
          </a:xfrm>
          <a:custGeom>
            <a:avLst/>
            <a:gdLst>
              <a:gd name="T0" fmla="*/ 2147483647 w 1391"/>
              <a:gd name="T1" fmla="*/ 2147483647 h 2031"/>
              <a:gd name="T2" fmla="*/ 2147483647 w 1391"/>
              <a:gd name="T3" fmla="*/ 2147483647 h 2031"/>
              <a:gd name="T4" fmla="*/ 2147483647 w 1391"/>
              <a:gd name="T5" fmla="*/ 2147483647 h 2031"/>
              <a:gd name="T6" fmla="*/ 2147483647 w 1391"/>
              <a:gd name="T7" fmla="*/ 2147483647 h 2031"/>
              <a:gd name="T8" fmla="*/ 2147483647 w 1391"/>
              <a:gd name="T9" fmla="*/ 2147483647 h 2031"/>
              <a:gd name="T10" fmla="*/ 2147483647 w 1391"/>
              <a:gd name="T11" fmla="*/ 2147483647 h 2031"/>
              <a:gd name="T12" fmla="*/ 2147483647 w 1391"/>
              <a:gd name="T13" fmla="*/ 2147483647 h 2031"/>
              <a:gd name="T14" fmla="*/ 2147483647 w 1391"/>
              <a:gd name="T15" fmla="*/ 2147483647 h 2031"/>
              <a:gd name="T16" fmla="*/ 2147483647 w 1391"/>
              <a:gd name="T17" fmla="*/ 2147483647 h 2031"/>
              <a:gd name="T18" fmla="*/ 2147483647 w 1391"/>
              <a:gd name="T19" fmla="*/ 2147483647 h 2031"/>
              <a:gd name="T20" fmla="*/ 2147483647 w 1391"/>
              <a:gd name="T21" fmla="*/ 2147483647 h 2031"/>
              <a:gd name="T22" fmla="*/ 2147483647 w 1391"/>
              <a:gd name="T23" fmla="*/ 2147483647 h 2031"/>
              <a:gd name="T24" fmla="*/ 2147483647 w 1391"/>
              <a:gd name="T25" fmla="*/ 2147483647 h 2031"/>
              <a:gd name="T26" fmla="*/ 2147483647 w 1391"/>
              <a:gd name="T27" fmla="*/ 2147483647 h 2031"/>
              <a:gd name="T28" fmla="*/ 2147483647 w 1391"/>
              <a:gd name="T29" fmla="*/ 2147483647 h 2031"/>
              <a:gd name="T30" fmla="*/ 2147483647 w 1391"/>
              <a:gd name="T31" fmla="*/ 2147483647 h 2031"/>
              <a:gd name="T32" fmla="*/ 2147483647 w 1391"/>
              <a:gd name="T33" fmla="*/ 2147483647 h 2031"/>
              <a:gd name="T34" fmla="*/ 2147483647 w 1391"/>
              <a:gd name="T35" fmla="*/ 2147483647 h 2031"/>
              <a:gd name="T36" fmla="*/ 2147483647 w 1391"/>
              <a:gd name="T37" fmla="*/ 2147483647 h 2031"/>
              <a:gd name="T38" fmla="*/ 2147483647 w 1391"/>
              <a:gd name="T39" fmla="*/ 2147483647 h 2031"/>
              <a:gd name="T40" fmla="*/ 2147483647 w 1391"/>
              <a:gd name="T41" fmla="*/ 2147483647 h 2031"/>
              <a:gd name="T42" fmla="*/ 2147483647 w 1391"/>
              <a:gd name="T43" fmla="*/ 2147483647 h 2031"/>
              <a:gd name="T44" fmla="*/ 2147483647 w 1391"/>
              <a:gd name="T45" fmla="*/ 2147483647 h 2031"/>
              <a:gd name="T46" fmla="*/ 2147483647 w 1391"/>
              <a:gd name="T47" fmla="*/ 2147483647 h 2031"/>
              <a:gd name="T48" fmla="*/ 2147483647 w 1391"/>
              <a:gd name="T49" fmla="*/ 2147483647 h 2031"/>
              <a:gd name="T50" fmla="*/ 2147483647 w 1391"/>
              <a:gd name="T51" fmla="*/ 2147483647 h 2031"/>
              <a:gd name="T52" fmla="*/ 2147483647 w 1391"/>
              <a:gd name="T53" fmla="*/ 2147483647 h 2031"/>
              <a:gd name="T54" fmla="*/ 2147483647 w 1391"/>
              <a:gd name="T55" fmla="*/ 2147483647 h 2031"/>
              <a:gd name="T56" fmla="*/ 2147483647 w 1391"/>
              <a:gd name="T57" fmla="*/ 2147483647 h 2031"/>
              <a:gd name="T58" fmla="*/ 2147483647 w 1391"/>
              <a:gd name="T59" fmla="*/ 0 h 2031"/>
              <a:gd name="T60" fmla="*/ 2147483647 w 1391"/>
              <a:gd name="T61" fmla="*/ 2147483647 h 2031"/>
              <a:gd name="T62" fmla="*/ 2147483647 w 1391"/>
              <a:gd name="T63" fmla="*/ 2147483647 h 2031"/>
              <a:gd name="T64" fmla="*/ 2147483647 w 1391"/>
              <a:gd name="T65" fmla="*/ 2147483647 h 2031"/>
              <a:gd name="T66" fmla="*/ 2147483647 w 1391"/>
              <a:gd name="T67" fmla="*/ 2147483647 h 2031"/>
              <a:gd name="T68" fmla="*/ 2147483647 w 1391"/>
              <a:gd name="T69" fmla="*/ 2147483647 h 2031"/>
              <a:gd name="T70" fmla="*/ 2147483647 w 1391"/>
              <a:gd name="T71" fmla="*/ 2147483647 h 2031"/>
              <a:gd name="T72" fmla="*/ 2147483647 w 1391"/>
              <a:gd name="T73" fmla="*/ 2147483647 h 2031"/>
              <a:gd name="T74" fmla="*/ 2147483647 w 1391"/>
              <a:gd name="T75" fmla="*/ 2147483647 h 2031"/>
              <a:gd name="T76" fmla="*/ 2147483647 w 1391"/>
              <a:gd name="T77" fmla="*/ 2147483647 h 2031"/>
              <a:gd name="T78" fmla="*/ 2147483647 w 1391"/>
              <a:gd name="T79" fmla="*/ 2147483647 h 2031"/>
              <a:gd name="T80" fmla="*/ 2147483647 w 1391"/>
              <a:gd name="T81" fmla="*/ 2147483647 h 2031"/>
              <a:gd name="T82" fmla="*/ 2147483647 w 1391"/>
              <a:gd name="T83" fmla="*/ 2147483647 h 2031"/>
              <a:gd name="T84" fmla="*/ 2147483647 w 1391"/>
              <a:gd name="T85" fmla="*/ 2147483647 h 2031"/>
              <a:gd name="T86" fmla="*/ 2147483647 w 1391"/>
              <a:gd name="T87" fmla="*/ 2147483647 h 2031"/>
              <a:gd name="T88" fmla="*/ 2147483647 w 1391"/>
              <a:gd name="T89" fmla="*/ 2147483647 h 2031"/>
              <a:gd name="T90" fmla="*/ 2147483647 w 1391"/>
              <a:gd name="T91" fmla="*/ 2147483647 h 2031"/>
              <a:gd name="T92" fmla="*/ 2147483647 w 1391"/>
              <a:gd name="T93" fmla="*/ 2147483647 h 2031"/>
              <a:gd name="T94" fmla="*/ 2147483647 w 1391"/>
              <a:gd name="T95" fmla="*/ 2147483647 h 2031"/>
              <a:gd name="T96" fmla="*/ 2147483647 w 1391"/>
              <a:gd name="T97" fmla="*/ 2147483647 h 2031"/>
              <a:gd name="T98" fmla="*/ 2147483647 w 1391"/>
              <a:gd name="T99" fmla="*/ 2147483647 h 2031"/>
              <a:gd name="T100" fmla="*/ 2147483647 w 1391"/>
              <a:gd name="T101" fmla="*/ 2147483647 h 2031"/>
              <a:gd name="T102" fmla="*/ 2147483647 w 1391"/>
              <a:gd name="T103" fmla="*/ 2147483647 h 2031"/>
              <a:gd name="T104" fmla="*/ 2147483647 w 1391"/>
              <a:gd name="T105" fmla="*/ 2147483647 h 203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391" h="2031">
                <a:moveTo>
                  <a:pt x="485" y="1171"/>
                </a:moveTo>
                <a:cubicBezTo>
                  <a:pt x="536" y="1171"/>
                  <a:pt x="586" y="1197"/>
                  <a:pt x="613" y="1236"/>
                </a:cubicBezTo>
                <a:lnTo>
                  <a:pt x="661" y="1306"/>
                </a:lnTo>
                <a:cubicBezTo>
                  <a:pt x="676" y="1328"/>
                  <a:pt x="698" y="1329"/>
                  <a:pt x="714" y="1307"/>
                </a:cubicBezTo>
                <a:lnTo>
                  <a:pt x="764" y="1238"/>
                </a:lnTo>
                <a:cubicBezTo>
                  <a:pt x="791" y="1201"/>
                  <a:pt x="840" y="1177"/>
                  <a:pt x="889" y="1177"/>
                </a:cubicBezTo>
                <a:cubicBezTo>
                  <a:pt x="905" y="1177"/>
                  <a:pt x="920" y="1180"/>
                  <a:pt x="934" y="1185"/>
                </a:cubicBezTo>
                <a:lnTo>
                  <a:pt x="1015" y="1214"/>
                </a:lnTo>
                <a:cubicBezTo>
                  <a:pt x="1021" y="1216"/>
                  <a:pt x="1026" y="1217"/>
                  <a:pt x="1032" y="1217"/>
                </a:cubicBezTo>
                <a:cubicBezTo>
                  <a:pt x="1055" y="1217"/>
                  <a:pt x="1058" y="1196"/>
                  <a:pt x="1058" y="1184"/>
                </a:cubicBezTo>
                <a:lnTo>
                  <a:pt x="1058" y="1098"/>
                </a:lnTo>
                <a:cubicBezTo>
                  <a:pt x="1059" y="1035"/>
                  <a:pt x="1106" y="972"/>
                  <a:pt x="1166" y="955"/>
                </a:cubicBezTo>
                <a:lnTo>
                  <a:pt x="1248" y="930"/>
                </a:lnTo>
                <a:cubicBezTo>
                  <a:pt x="1260" y="927"/>
                  <a:pt x="1269" y="920"/>
                  <a:pt x="1272" y="911"/>
                </a:cubicBezTo>
                <a:cubicBezTo>
                  <a:pt x="1275" y="903"/>
                  <a:pt x="1272" y="891"/>
                  <a:pt x="1265" y="881"/>
                </a:cubicBezTo>
                <a:lnTo>
                  <a:pt x="1214" y="811"/>
                </a:lnTo>
                <a:cubicBezTo>
                  <a:pt x="1178" y="761"/>
                  <a:pt x="1179" y="683"/>
                  <a:pt x="1217" y="633"/>
                </a:cubicBezTo>
                <a:lnTo>
                  <a:pt x="1269" y="565"/>
                </a:lnTo>
                <a:cubicBezTo>
                  <a:pt x="1277" y="554"/>
                  <a:pt x="1280" y="543"/>
                  <a:pt x="1278" y="534"/>
                </a:cubicBezTo>
                <a:cubicBezTo>
                  <a:pt x="1275" y="526"/>
                  <a:pt x="1266" y="519"/>
                  <a:pt x="1254" y="515"/>
                </a:cubicBezTo>
                <a:lnTo>
                  <a:pt x="1172" y="488"/>
                </a:lnTo>
                <a:cubicBezTo>
                  <a:pt x="1113" y="469"/>
                  <a:pt x="1068" y="405"/>
                  <a:pt x="1069" y="342"/>
                </a:cubicBezTo>
                <a:lnTo>
                  <a:pt x="1072" y="256"/>
                </a:lnTo>
                <a:cubicBezTo>
                  <a:pt x="1072" y="245"/>
                  <a:pt x="1069" y="235"/>
                  <a:pt x="1063" y="229"/>
                </a:cubicBezTo>
                <a:cubicBezTo>
                  <a:pt x="1058" y="223"/>
                  <a:pt x="1050" y="222"/>
                  <a:pt x="1044" y="222"/>
                </a:cubicBezTo>
                <a:cubicBezTo>
                  <a:pt x="1040" y="222"/>
                  <a:pt x="1035" y="223"/>
                  <a:pt x="1030" y="225"/>
                </a:cubicBezTo>
                <a:lnTo>
                  <a:pt x="948" y="251"/>
                </a:lnTo>
                <a:cubicBezTo>
                  <a:pt x="935" y="256"/>
                  <a:pt x="921" y="258"/>
                  <a:pt x="906" y="258"/>
                </a:cubicBezTo>
                <a:cubicBezTo>
                  <a:pt x="855" y="258"/>
                  <a:pt x="805" y="232"/>
                  <a:pt x="779" y="194"/>
                </a:cubicBezTo>
                <a:lnTo>
                  <a:pt x="730" y="123"/>
                </a:lnTo>
                <a:cubicBezTo>
                  <a:pt x="723" y="112"/>
                  <a:pt x="713" y="105"/>
                  <a:pt x="704" y="105"/>
                </a:cubicBezTo>
                <a:cubicBezTo>
                  <a:pt x="693" y="105"/>
                  <a:pt x="689" y="105"/>
                  <a:pt x="680" y="119"/>
                </a:cubicBezTo>
                <a:lnTo>
                  <a:pt x="678" y="123"/>
                </a:lnTo>
                <a:cubicBezTo>
                  <a:pt x="657" y="156"/>
                  <a:pt x="629" y="197"/>
                  <a:pt x="606" y="220"/>
                </a:cubicBezTo>
                <a:cubicBezTo>
                  <a:pt x="591" y="234"/>
                  <a:pt x="568" y="252"/>
                  <a:pt x="537" y="252"/>
                </a:cubicBezTo>
                <a:cubicBezTo>
                  <a:pt x="529" y="252"/>
                  <a:pt x="522" y="251"/>
                  <a:pt x="516" y="250"/>
                </a:cubicBezTo>
                <a:lnTo>
                  <a:pt x="509" y="250"/>
                </a:lnTo>
                <a:lnTo>
                  <a:pt x="503" y="246"/>
                </a:lnTo>
                <a:cubicBezTo>
                  <a:pt x="493" y="243"/>
                  <a:pt x="479" y="239"/>
                  <a:pt x="464" y="235"/>
                </a:cubicBezTo>
                <a:cubicBezTo>
                  <a:pt x="442" y="229"/>
                  <a:pt x="406" y="218"/>
                  <a:pt x="399" y="217"/>
                </a:cubicBezTo>
                <a:cubicBezTo>
                  <a:pt x="383" y="213"/>
                  <a:pt x="366" y="211"/>
                  <a:pt x="361" y="211"/>
                </a:cubicBezTo>
                <a:cubicBezTo>
                  <a:pt x="340" y="211"/>
                  <a:pt x="333" y="229"/>
                  <a:pt x="333" y="246"/>
                </a:cubicBezTo>
                <a:lnTo>
                  <a:pt x="333" y="331"/>
                </a:lnTo>
                <a:cubicBezTo>
                  <a:pt x="333" y="394"/>
                  <a:pt x="286" y="457"/>
                  <a:pt x="226" y="475"/>
                </a:cubicBezTo>
                <a:lnTo>
                  <a:pt x="144" y="499"/>
                </a:lnTo>
                <a:cubicBezTo>
                  <a:pt x="131" y="502"/>
                  <a:pt x="122" y="510"/>
                  <a:pt x="119" y="518"/>
                </a:cubicBezTo>
                <a:cubicBezTo>
                  <a:pt x="116" y="526"/>
                  <a:pt x="119" y="538"/>
                  <a:pt x="127" y="548"/>
                </a:cubicBezTo>
                <a:lnTo>
                  <a:pt x="177" y="618"/>
                </a:lnTo>
                <a:cubicBezTo>
                  <a:pt x="214" y="668"/>
                  <a:pt x="213" y="747"/>
                  <a:pt x="175" y="796"/>
                </a:cubicBezTo>
                <a:lnTo>
                  <a:pt x="122" y="864"/>
                </a:lnTo>
                <a:cubicBezTo>
                  <a:pt x="114" y="875"/>
                  <a:pt x="111" y="886"/>
                  <a:pt x="114" y="894"/>
                </a:cubicBezTo>
                <a:cubicBezTo>
                  <a:pt x="116" y="903"/>
                  <a:pt x="126" y="911"/>
                  <a:pt x="138" y="915"/>
                </a:cubicBezTo>
                <a:lnTo>
                  <a:pt x="219" y="941"/>
                </a:lnTo>
                <a:cubicBezTo>
                  <a:pt x="279" y="961"/>
                  <a:pt x="324" y="1025"/>
                  <a:pt x="322" y="1087"/>
                </a:cubicBezTo>
                <a:lnTo>
                  <a:pt x="320" y="1173"/>
                </a:lnTo>
                <a:cubicBezTo>
                  <a:pt x="320" y="1184"/>
                  <a:pt x="322" y="1194"/>
                  <a:pt x="328" y="1200"/>
                </a:cubicBezTo>
                <a:cubicBezTo>
                  <a:pt x="334" y="1206"/>
                  <a:pt x="341" y="1207"/>
                  <a:pt x="347" y="1207"/>
                </a:cubicBezTo>
                <a:cubicBezTo>
                  <a:pt x="352" y="1207"/>
                  <a:pt x="357" y="1206"/>
                  <a:pt x="362" y="1204"/>
                </a:cubicBezTo>
                <a:lnTo>
                  <a:pt x="443" y="1178"/>
                </a:lnTo>
                <a:cubicBezTo>
                  <a:pt x="458" y="1174"/>
                  <a:pt x="471" y="1171"/>
                  <a:pt x="485" y="1171"/>
                </a:cubicBezTo>
                <a:close/>
                <a:moveTo>
                  <a:pt x="687" y="1429"/>
                </a:moveTo>
                <a:cubicBezTo>
                  <a:pt x="643" y="1429"/>
                  <a:pt x="602" y="1406"/>
                  <a:pt x="574" y="1366"/>
                </a:cubicBezTo>
                <a:lnTo>
                  <a:pt x="526" y="1295"/>
                </a:lnTo>
                <a:cubicBezTo>
                  <a:pt x="520" y="1286"/>
                  <a:pt x="503" y="1277"/>
                  <a:pt x="485" y="1277"/>
                </a:cubicBezTo>
                <a:cubicBezTo>
                  <a:pt x="482" y="1277"/>
                  <a:pt x="479" y="1277"/>
                  <a:pt x="475" y="1278"/>
                </a:cubicBezTo>
                <a:lnTo>
                  <a:pt x="394" y="1305"/>
                </a:lnTo>
                <a:cubicBezTo>
                  <a:pt x="342" y="1321"/>
                  <a:pt x="287" y="1309"/>
                  <a:pt x="253" y="1273"/>
                </a:cubicBezTo>
                <a:cubicBezTo>
                  <a:pt x="227" y="1247"/>
                  <a:pt x="213" y="1210"/>
                  <a:pt x="215" y="1170"/>
                </a:cubicBezTo>
                <a:lnTo>
                  <a:pt x="217" y="1084"/>
                </a:lnTo>
                <a:cubicBezTo>
                  <a:pt x="217" y="1068"/>
                  <a:pt x="202" y="1046"/>
                  <a:pt x="186" y="1041"/>
                </a:cubicBezTo>
                <a:lnTo>
                  <a:pt x="105" y="1015"/>
                </a:lnTo>
                <a:cubicBezTo>
                  <a:pt x="60" y="1000"/>
                  <a:pt x="26" y="967"/>
                  <a:pt x="13" y="926"/>
                </a:cubicBezTo>
                <a:cubicBezTo>
                  <a:pt x="0" y="884"/>
                  <a:pt x="9" y="838"/>
                  <a:pt x="39" y="800"/>
                </a:cubicBezTo>
                <a:lnTo>
                  <a:pt x="91" y="732"/>
                </a:lnTo>
                <a:cubicBezTo>
                  <a:pt x="101" y="720"/>
                  <a:pt x="101" y="693"/>
                  <a:pt x="92" y="680"/>
                </a:cubicBezTo>
                <a:lnTo>
                  <a:pt x="41" y="610"/>
                </a:lnTo>
                <a:cubicBezTo>
                  <a:pt x="13" y="572"/>
                  <a:pt x="5" y="526"/>
                  <a:pt x="19" y="484"/>
                </a:cubicBezTo>
                <a:cubicBezTo>
                  <a:pt x="34" y="442"/>
                  <a:pt x="68" y="411"/>
                  <a:pt x="114" y="398"/>
                </a:cubicBezTo>
                <a:lnTo>
                  <a:pt x="196" y="374"/>
                </a:lnTo>
                <a:cubicBezTo>
                  <a:pt x="211" y="369"/>
                  <a:pt x="228" y="347"/>
                  <a:pt x="228" y="331"/>
                </a:cubicBezTo>
                <a:lnTo>
                  <a:pt x="228" y="246"/>
                </a:lnTo>
                <a:cubicBezTo>
                  <a:pt x="228" y="166"/>
                  <a:pt x="285" y="106"/>
                  <a:pt x="361" y="106"/>
                </a:cubicBezTo>
                <a:cubicBezTo>
                  <a:pt x="379" y="106"/>
                  <a:pt x="407" y="111"/>
                  <a:pt x="421" y="114"/>
                </a:cubicBezTo>
                <a:cubicBezTo>
                  <a:pt x="429" y="115"/>
                  <a:pt x="450" y="121"/>
                  <a:pt x="493" y="134"/>
                </a:cubicBezTo>
                <a:cubicBezTo>
                  <a:pt x="508" y="138"/>
                  <a:pt x="521" y="142"/>
                  <a:pt x="530" y="144"/>
                </a:cubicBezTo>
                <a:lnTo>
                  <a:pt x="532" y="144"/>
                </a:lnTo>
                <a:cubicBezTo>
                  <a:pt x="532" y="144"/>
                  <a:pt x="532" y="144"/>
                  <a:pt x="532" y="144"/>
                </a:cubicBezTo>
                <a:cubicBezTo>
                  <a:pt x="544" y="133"/>
                  <a:pt x="563" y="106"/>
                  <a:pt x="589" y="66"/>
                </a:cubicBezTo>
                <a:lnTo>
                  <a:pt x="591" y="63"/>
                </a:lnTo>
                <a:cubicBezTo>
                  <a:pt x="618" y="21"/>
                  <a:pt x="655" y="0"/>
                  <a:pt x="704" y="0"/>
                </a:cubicBezTo>
                <a:cubicBezTo>
                  <a:pt x="749" y="0"/>
                  <a:pt x="790" y="23"/>
                  <a:pt x="817" y="64"/>
                </a:cubicBezTo>
                <a:lnTo>
                  <a:pt x="866" y="134"/>
                </a:lnTo>
                <a:cubicBezTo>
                  <a:pt x="872" y="143"/>
                  <a:pt x="889" y="152"/>
                  <a:pt x="906" y="152"/>
                </a:cubicBezTo>
                <a:cubicBezTo>
                  <a:pt x="911" y="152"/>
                  <a:pt x="914" y="152"/>
                  <a:pt x="916" y="151"/>
                </a:cubicBezTo>
                <a:lnTo>
                  <a:pt x="997" y="125"/>
                </a:lnTo>
                <a:cubicBezTo>
                  <a:pt x="1049" y="108"/>
                  <a:pt x="1104" y="120"/>
                  <a:pt x="1139" y="156"/>
                </a:cubicBezTo>
                <a:cubicBezTo>
                  <a:pt x="1165" y="182"/>
                  <a:pt x="1178" y="219"/>
                  <a:pt x="1177" y="259"/>
                </a:cubicBezTo>
                <a:lnTo>
                  <a:pt x="1174" y="345"/>
                </a:lnTo>
                <a:cubicBezTo>
                  <a:pt x="1174" y="360"/>
                  <a:pt x="1190" y="383"/>
                  <a:pt x="1205" y="388"/>
                </a:cubicBezTo>
                <a:lnTo>
                  <a:pt x="1286" y="414"/>
                </a:lnTo>
                <a:cubicBezTo>
                  <a:pt x="1332" y="429"/>
                  <a:pt x="1365" y="462"/>
                  <a:pt x="1378" y="503"/>
                </a:cubicBezTo>
                <a:cubicBezTo>
                  <a:pt x="1391" y="546"/>
                  <a:pt x="1382" y="591"/>
                  <a:pt x="1353" y="629"/>
                </a:cubicBezTo>
                <a:lnTo>
                  <a:pt x="1300" y="697"/>
                </a:lnTo>
                <a:cubicBezTo>
                  <a:pt x="1291" y="709"/>
                  <a:pt x="1290" y="737"/>
                  <a:pt x="1299" y="749"/>
                </a:cubicBezTo>
                <a:lnTo>
                  <a:pt x="1350" y="819"/>
                </a:lnTo>
                <a:cubicBezTo>
                  <a:pt x="1378" y="858"/>
                  <a:pt x="1386" y="904"/>
                  <a:pt x="1372" y="945"/>
                </a:cubicBezTo>
                <a:cubicBezTo>
                  <a:pt x="1358" y="986"/>
                  <a:pt x="1324" y="1018"/>
                  <a:pt x="1278" y="1031"/>
                </a:cubicBezTo>
                <a:lnTo>
                  <a:pt x="1195" y="1056"/>
                </a:lnTo>
                <a:cubicBezTo>
                  <a:pt x="1180" y="1060"/>
                  <a:pt x="1164" y="1082"/>
                  <a:pt x="1164" y="1098"/>
                </a:cubicBezTo>
                <a:lnTo>
                  <a:pt x="1164" y="1184"/>
                </a:lnTo>
                <a:cubicBezTo>
                  <a:pt x="1164" y="1264"/>
                  <a:pt x="1108" y="1322"/>
                  <a:pt x="1032" y="1322"/>
                </a:cubicBezTo>
                <a:cubicBezTo>
                  <a:pt x="1014" y="1322"/>
                  <a:pt x="997" y="1319"/>
                  <a:pt x="980" y="1313"/>
                </a:cubicBezTo>
                <a:lnTo>
                  <a:pt x="899" y="1284"/>
                </a:lnTo>
                <a:cubicBezTo>
                  <a:pt x="896" y="1283"/>
                  <a:pt x="893" y="1282"/>
                  <a:pt x="889" y="1282"/>
                </a:cubicBezTo>
                <a:cubicBezTo>
                  <a:pt x="872" y="1282"/>
                  <a:pt x="855" y="1291"/>
                  <a:pt x="849" y="1300"/>
                </a:cubicBezTo>
                <a:lnTo>
                  <a:pt x="799" y="1369"/>
                </a:lnTo>
                <a:cubicBezTo>
                  <a:pt x="771" y="1408"/>
                  <a:pt x="731" y="1429"/>
                  <a:pt x="687" y="1429"/>
                </a:cubicBezTo>
                <a:close/>
                <a:moveTo>
                  <a:pt x="693" y="375"/>
                </a:moveTo>
                <a:cubicBezTo>
                  <a:pt x="494" y="375"/>
                  <a:pt x="332" y="537"/>
                  <a:pt x="332" y="736"/>
                </a:cubicBezTo>
                <a:cubicBezTo>
                  <a:pt x="332" y="935"/>
                  <a:pt x="494" y="1097"/>
                  <a:pt x="693" y="1097"/>
                </a:cubicBezTo>
                <a:cubicBezTo>
                  <a:pt x="892" y="1097"/>
                  <a:pt x="1054" y="935"/>
                  <a:pt x="1054" y="736"/>
                </a:cubicBezTo>
                <a:cubicBezTo>
                  <a:pt x="1054" y="537"/>
                  <a:pt x="892" y="375"/>
                  <a:pt x="693" y="375"/>
                </a:cubicBezTo>
                <a:close/>
                <a:moveTo>
                  <a:pt x="693" y="1160"/>
                </a:moveTo>
                <a:cubicBezTo>
                  <a:pt x="459" y="1160"/>
                  <a:pt x="269" y="970"/>
                  <a:pt x="269" y="736"/>
                </a:cubicBezTo>
                <a:cubicBezTo>
                  <a:pt x="269" y="502"/>
                  <a:pt x="459" y="312"/>
                  <a:pt x="693" y="312"/>
                </a:cubicBezTo>
                <a:cubicBezTo>
                  <a:pt x="927" y="312"/>
                  <a:pt x="1117" y="502"/>
                  <a:pt x="1117" y="736"/>
                </a:cubicBezTo>
                <a:cubicBezTo>
                  <a:pt x="1117" y="970"/>
                  <a:pt x="927" y="1160"/>
                  <a:pt x="693" y="1160"/>
                </a:cubicBezTo>
                <a:close/>
                <a:moveTo>
                  <a:pt x="997" y="736"/>
                </a:moveTo>
                <a:cubicBezTo>
                  <a:pt x="997" y="904"/>
                  <a:pt x="861" y="1040"/>
                  <a:pt x="693" y="1040"/>
                </a:cubicBezTo>
                <a:cubicBezTo>
                  <a:pt x="525" y="1040"/>
                  <a:pt x="389" y="904"/>
                  <a:pt x="389" y="736"/>
                </a:cubicBezTo>
                <a:cubicBezTo>
                  <a:pt x="389" y="568"/>
                  <a:pt x="525" y="432"/>
                  <a:pt x="693" y="432"/>
                </a:cubicBezTo>
                <a:cubicBezTo>
                  <a:pt x="861" y="432"/>
                  <a:pt x="997" y="568"/>
                  <a:pt x="997" y="736"/>
                </a:cubicBezTo>
                <a:close/>
                <a:moveTo>
                  <a:pt x="1037" y="1406"/>
                </a:moveTo>
                <a:cubicBezTo>
                  <a:pt x="1035" y="1406"/>
                  <a:pt x="1033" y="1406"/>
                  <a:pt x="1032" y="1406"/>
                </a:cubicBezTo>
                <a:cubicBezTo>
                  <a:pt x="1004" y="1406"/>
                  <a:pt x="977" y="1402"/>
                  <a:pt x="951" y="1392"/>
                </a:cubicBezTo>
                <a:lnTo>
                  <a:pt x="900" y="1374"/>
                </a:lnTo>
                <a:lnTo>
                  <a:pt x="867" y="1418"/>
                </a:lnTo>
                <a:cubicBezTo>
                  <a:pt x="842" y="1454"/>
                  <a:pt x="809" y="1480"/>
                  <a:pt x="772" y="1495"/>
                </a:cubicBezTo>
                <a:lnTo>
                  <a:pt x="798" y="1917"/>
                </a:lnTo>
                <a:cubicBezTo>
                  <a:pt x="799" y="1951"/>
                  <a:pt x="816" y="1955"/>
                  <a:pt x="834" y="1926"/>
                </a:cubicBezTo>
                <a:lnTo>
                  <a:pt x="918" y="1789"/>
                </a:lnTo>
                <a:cubicBezTo>
                  <a:pt x="936" y="1760"/>
                  <a:pt x="970" y="1757"/>
                  <a:pt x="994" y="1781"/>
                </a:cubicBezTo>
                <a:lnTo>
                  <a:pt x="1167" y="1961"/>
                </a:lnTo>
                <a:cubicBezTo>
                  <a:pt x="1191" y="1986"/>
                  <a:pt x="1203" y="1979"/>
                  <a:pt x="1195" y="1946"/>
                </a:cubicBezTo>
                <a:cubicBezTo>
                  <a:pt x="1195" y="1946"/>
                  <a:pt x="1085" y="1571"/>
                  <a:pt x="1037" y="1406"/>
                </a:cubicBezTo>
                <a:close/>
                <a:moveTo>
                  <a:pt x="687" y="1513"/>
                </a:moveTo>
                <a:cubicBezTo>
                  <a:pt x="615" y="1513"/>
                  <a:pt x="548" y="1477"/>
                  <a:pt x="504" y="1413"/>
                </a:cubicBezTo>
                <a:lnTo>
                  <a:pt x="473" y="1368"/>
                </a:lnTo>
                <a:lnTo>
                  <a:pt x="420" y="1385"/>
                </a:lnTo>
                <a:cubicBezTo>
                  <a:pt x="397" y="1392"/>
                  <a:pt x="372" y="1396"/>
                  <a:pt x="348" y="1396"/>
                </a:cubicBezTo>
                <a:cubicBezTo>
                  <a:pt x="337" y="1396"/>
                  <a:pt x="327" y="1395"/>
                  <a:pt x="316" y="1394"/>
                </a:cubicBezTo>
                <a:cubicBezTo>
                  <a:pt x="272" y="1557"/>
                  <a:pt x="171" y="1931"/>
                  <a:pt x="169" y="1941"/>
                </a:cubicBezTo>
                <a:cubicBezTo>
                  <a:pt x="162" y="1976"/>
                  <a:pt x="183" y="2031"/>
                  <a:pt x="243" y="1994"/>
                </a:cubicBezTo>
                <a:cubicBezTo>
                  <a:pt x="252" y="1989"/>
                  <a:pt x="429" y="1844"/>
                  <a:pt x="429" y="1844"/>
                </a:cubicBezTo>
                <a:cubicBezTo>
                  <a:pt x="454" y="1821"/>
                  <a:pt x="477" y="1820"/>
                  <a:pt x="507" y="1847"/>
                </a:cubicBezTo>
                <a:lnTo>
                  <a:pt x="644" y="1968"/>
                </a:lnTo>
                <a:cubicBezTo>
                  <a:pt x="668" y="1990"/>
                  <a:pt x="706" y="1977"/>
                  <a:pt x="704" y="1943"/>
                </a:cubicBezTo>
                <a:lnTo>
                  <a:pt x="692" y="1513"/>
                </a:lnTo>
                <a:cubicBezTo>
                  <a:pt x="690" y="1513"/>
                  <a:pt x="689" y="1513"/>
                  <a:pt x="687" y="15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TextBox 69"/>
          <p:cNvSpPr txBox="1">
            <a:spLocks noChangeArrowheads="1"/>
          </p:cNvSpPr>
          <p:nvPr/>
        </p:nvSpPr>
        <p:spPr bwMode="auto">
          <a:xfrm>
            <a:off x="1337170" y="2957598"/>
            <a:ext cx="1411043" cy="399981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主要工作</a:t>
            </a:r>
            <a:endParaRPr lang="zh-CN" altLang="en-US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8" name="椭圆 70"/>
          <p:cNvSpPr>
            <a:spLocks noChangeArrowheads="1"/>
          </p:cNvSpPr>
          <p:nvPr/>
        </p:nvSpPr>
        <p:spPr bwMode="auto">
          <a:xfrm>
            <a:off x="3268823" y="1111652"/>
            <a:ext cx="382521" cy="38252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9" name="椭圆 71"/>
          <p:cNvSpPr>
            <a:spLocks noChangeArrowheads="1"/>
          </p:cNvSpPr>
          <p:nvPr/>
        </p:nvSpPr>
        <p:spPr bwMode="auto">
          <a:xfrm>
            <a:off x="3268823" y="1738610"/>
            <a:ext cx="382521" cy="382521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0" name="椭圆 72"/>
          <p:cNvSpPr>
            <a:spLocks noChangeArrowheads="1"/>
          </p:cNvSpPr>
          <p:nvPr/>
        </p:nvSpPr>
        <p:spPr bwMode="auto">
          <a:xfrm>
            <a:off x="3268823" y="2421116"/>
            <a:ext cx="382521" cy="382521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1" name="TextBox 73"/>
          <p:cNvSpPr txBox="1">
            <a:spLocks noChangeArrowheads="1"/>
          </p:cNvSpPr>
          <p:nvPr/>
        </p:nvSpPr>
        <p:spPr bwMode="auto">
          <a:xfrm>
            <a:off x="3651343" y="1033879"/>
            <a:ext cx="554100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阅读和跟踪了人物检测和计数的相关文献；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2" name="TextBox 74"/>
          <p:cNvSpPr txBox="1">
            <a:spLocks noChangeArrowheads="1"/>
          </p:cNvSpPr>
          <p:nvPr/>
        </p:nvSpPr>
        <p:spPr bwMode="auto">
          <a:xfrm>
            <a:off x="3651343" y="1702103"/>
            <a:ext cx="8349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独自标注了拥挤场景视频帧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2350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帧（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2fps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），并探索总结了目前已有的数据增强方法；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3" name="TextBox 75"/>
          <p:cNvSpPr txBox="1">
            <a:spLocks noChangeArrowheads="1"/>
          </p:cNvSpPr>
          <p:nvPr/>
        </p:nvSpPr>
        <p:spPr bwMode="auto">
          <a:xfrm>
            <a:off x="3651343" y="2351279"/>
            <a:ext cx="63330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理解并训练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Faster RCNN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GoogleNet+LSTM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网络作为</a:t>
            </a:r>
            <a:r>
              <a:rPr lang="en-US" altLang="zh-CN" sz="16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aseline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4" name="椭圆 77"/>
          <p:cNvSpPr>
            <a:spLocks noChangeArrowheads="1"/>
          </p:cNvSpPr>
          <p:nvPr/>
        </p:nvSpPr>
        <p:spPr bwMode="auto">
          <a:xfrm>
            <a:off x="3268823" y="3049657"/>
            <a:ext cx="382521" cy="382521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5" name="TextBox 78"/>
          <p:cNvSpPr txBox="1">
            <a:spLocks noChangeArrowheads="1"/>
          </p:cNvSpPr>
          <p:nvPr/>
        </p:nvSpPr>
        <p:spPr bwMode="auto">
          <a:xfrm>
            <a:off x="3651343" y="2981406"/>
            <a:ext cx="63330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设计并实现了基于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连续帧信息的人物检测和计数方法的一系列模型。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6" name="椭圆 79"/>
          <p:cNvSpPr>
            <a:spLocks noChangeArrowheads="1"/>
          </p:cNvSpPr>
          <p:nvPr/>
        </p:nvSpPr>
        <p:spPr bwMode="auto">
          <a:xfrm>
            <a:off x="3268823" y="4400381"/>
            <a:ext cx="382521" cy="38252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7" name="椭圆 80"/>
          <p:cNvSpPr>
            <a:spLocks noChangeArrowheads="1"/>
          </p:cNvSpPr>
          <p:nvPr/>
        </p:nvSpPr>
        <p:spPr bwMode="auto">
          <a:xfrm>
            <a:off x="3268823" y="5535251"/>
            <a:ext cx="382521" cy="382521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8" name="TextBox 81"/>
          <p:cNvSpPr txBox="1">
            <a:spLocks noChangeArrowheads="1"/>
          </p:cNvSpPr>
          <p:nvPr/>
        </p:nvSpPr>
        <p:spPr bwMode="auto">
          <a:xfrm>
            <a:off x="3651343" y="4322608"/>
            <a:ext cx="78452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根据现实场景需要添加了模拟光照、模糊处理等数据增强方法，效果较为逼真，在一定程度上解决了数据量少的问题；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79" name="TextBox 82"/>
          <p:cNvSpPr txBox="1">
            <a:spLocks noChangeArrowheads="1"/>
          </p:cNvSpPr>
          <p:nvPr/>
        </p:nvSpPr>
        <p:spPr bwMode="auto">
          <a:xfrm>
            <a:off x="3651343" y="5498744"/>
            <a:ext cx="78452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设计并训练了基于连续帧信息的任务检测和计数方法的一系列模型，其中沿时间卷积和使用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取得较为明显的效果，说明连续帧信息对检测结果有一定影响。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380" name="直接连接符 2"/>
          <p:cNvCxnSpPr>
            <a:cxnSpLocks noChangeShapeType="1"/>
          </p:cNvCxnSpPr>
          <p:nvPr/>
        </p:nvCxnSpPr>
        <p:spPr bwMode="auto">
          <a:xfrm>
            <a:off x="3000578" y="1033879"/>
            <a:ext cx="0" cy="2610984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81" name="直接连接符 83"/>
          <p:cNvCxnSpPr>
            <a:cxnSpLocks noChangeShapeType="1"/>
          </p:cNvCxnSpPr>
          <p:nvPr/>
        </p:nvCxnSpPr>
        <p:spPr bwMode="auto">
          <a:xfrm>
            <a:off x="3000578" y="3978183"/>
            <a:ext cx="0" cy="247448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60"/>
                            </p:stCondLst>
                            <p:childTnLst>
                              <p:par>
                                <p:cTn id="1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6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60"/>
                            </p:stCondLst>
                            <p:childTnLst>
                              <p:par>
                                <p:cTn id="3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6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060"/>
                            </p:stCondLst>
                            <p:childTnLst>
                              <p:par>
                                <p:cTn id="3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86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4660"/>
                            </p:stCondLst>
                            <p:childTnLst>
                              <p:par>
                                <p:cTn id="6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66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6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560"/>
                            </p:stCondLst>
                            <p:childTnLst>
                              <p:par>
                                <p:cTn id="8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16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utoUpdateAnimBg="0"/>
      <p:bldP spid="15363" grpId="0" animBg="1"/>
      <p:bldP spid="15364" grpId="0" animBg="1"/>
      <p:bldP spid="15365" grpId="0" animBg="1" autoUpdateAnimBg="0"/>
      <p:bldP spid="15366" grpId="0" animBg="1"/>
      <p:bldP spid="15367" grpId="0" animBg="1" autoUpdateAnimBg="0"/>
      <p:bldP spid="15368" grpId="0" animBg="1" autoUpdateAnimBg="0"/>
      <p:bldP spid="15369" grpId="0" animBg="1" autoUpdateAnimBg="0"/>
      <p:bldP spid="15370" grpId="0" animBg="1" autoUpdateAnimBg="0"/>
      <p:bldP spid="15371" grpId="0" autoUpdateAnimBg="0"/>
      <p:bldP spid="15372" grpId="0" autoUpdateAnimBg="0"/>
      <p:bldP spid="15373" grpId="0" autoUpdateAnimBg="0"/>
      <p:bldP spid="15374" grpId="0" animBg="1" autoUpdateAnimBg="0"/>
      <p:bldP spid="15375" grpId="0" autoUpdateAnimBg="0"/>
      <p:bldP spid="15376" grpId="0" animBg="1" autoUpdateAnimBg="0"/>
      <p:bldP spid="15377" grpId="0" animBg="1" autoUpdateAnimBg="0"/>
      <p:bldP spid="15378" grpId="0" autoUpdateAnimBg="0"/>
      <p:bldP spid="1537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10"/>
          <p:cNvSpPr>
            <a:spLocks/>
          </p:cNvSpPr>
          <p:nvPr/>
        </p:nvSpPr>
        <p:spPr bwMode="auto">
          <a:xfrm>
            <a:off x="4305343" y="2360721"/>
            <a:ext cx="6039129" cy="2615746"/>
          </a:xfrm>
          <a:custGeom>
            <a:avLst/>
            <a:gdLst>
              <a:gd name="T0" fmla="*/ 135915 w 5680584"/>
              <a:gd name="T1" fmla="*/ 0 h 2616525"/>
              <a:gd name="T2" fmla="*/ 5679057 w 5680584"/>
              <a:gd name="T3" fmla="*/ 0 h 2616525"/>
              <a:gd name="T4" fmla="*/ 5679057 w 5680584"/>
              <a:gd name="T5" fmla="*/ 2615550 h 2616525"/>
              <a:gd name="T6" fmla="*/ 135915 w 5680584"/>
              <a:gd name="T7" fmla="*/ 2615550 h 2616525"/>
              <a:gd name="T8" fmla="*/ 0 w 5680584"/>
              <a:gd name="T9" fmla="*/ 2462077 h 2616525"/>
              <a:gd name="T10" fmla="*/ 0 w 5680584"/>
              <a:gd name="T11" fmla="*/ 153474 h 2616525"/>
              <a:gd name="T12" fmla="*/ 135915 w 5680584"/>
              <a:gd name="T13" fmla="*/ 0 h 26165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680584" h="2616525">
                <a:moveTo>
                  <a:pt x="135951" y="0"/>
                </a:moveTo>
                <a:lnTo>
                  <a:pt x="5680584" y="0"/>
                </a:lnTo>
                <a:lnTo>
                  <a:pt x="5680584" y="2616525"/>
                </a:lnTo>
                <a:lnTo>
                  <a:pt x="135951" y="2616525"/>
                </a:lnTo>
                <a:cubicBezTo>
                  <a:pt x="61063" y="2616525"/>
                  <a:pt x="0" y="2547567"/>
                  <a:pt x="0" y="2462995"/>
                </a:cubicBezTo>
                <a:lnTo>
                  <a:pt x="0" y="153531"/>
                </a:lnTo>
                <a:cubicBezTo>
                  <a:pt x="0" y="68959"/>
                  <a:pt x="61063" y="0"/>
                  <a:pt x="1359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1" name="TextBox 52"/>
          <p:cNvSpPr txBox="1">
            <a:spLocks noChangeArrowheads="1"/>
          </p:cNvSpPr>
          <p:nvPr/>
        </p:nvSpPr>
        <p:spPr bwMode="auto">
          <a:xfrm>
            <a:off x="4305343" y="1462427"/>
            <a:ext cx="4261697" cy="76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399" b="1" dirty="0" smtClean="0">
                <a:latin typeface="微软雅黑" pitchFamily="34" charset="-122"/>
                <a:ea typeface="微软雅黑" pitchFamily="34" charset="-122"/>
              </a:rPr>
              <a:t>具体实验过程</a:t>
            </a:r>
            <a:endParaRPr lang="zh-CN" altLang="en-US" sz="4399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412" name="直接连接符 53"/>
          <p:cNvCxnSpPr>
            <a:cxnSpLocks noChangeShapeType="1"/>
            <a:endCxn id="17416" idx="4"/>
          </p:cNvCxnSpPr>
          <p:nvPr/>
        </p:nvCxnSpPr>
        <p:spPr bwMode="auto">
          <a:xfrm>
            <a:off x="4764047" y="2936885"/>
            <a:ext cx="3174" cy="1607858"/>
          </a:xfrm>
          <a:prstGeom prst="line">
            <a:avLst/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3" name="Oval 39"/>
          <p:cNvSpPr>
            <a:spLocks noChangeAspect="1" noChangeArrowheads="1"/>
          </p:cNvSpPr>
          <p:nvPr/>
        </p:nvSpPr>
        <p:spPr bwMode="auto">
          <a:xfrm>
            <a:off x="4694209" y="2782924"/>
            <a:ext cx="144438" cy="144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414" name="Oval 40"/>
          <p:cNvSpPr>
            <a:spLocks noChangeAspect="1" noChangeArrowheads="1"/>
          </p:cNvSpPr>
          <p:nvPr/>
        </p:nvSpPr>
        <p:spPr bwMode="auto">
          <a:xfrm>
            <a:off x="4694209" y="3317821"/>
            <a:ext cx="144438" cy="144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415" name="Oval 41"/>
          <p:cNvSpPr>
            <a:spLocks noChangeAspect="1" noChangeArrowheads="1"/>
          </p:cNvSpPr>
          <p:nvPr/>
        </p:nvSpPr>
        <p:spPr bwMode="auto">
          <a:xfrm>
            <a:off x="4694209" y="3846364"/>
            <a:ext cx="144438" cy="144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416" name="Oval 42"/>
          <p:cNvSpPr>
            <a:spLocks noChangeAspect="1" noChangeArrowheads="1"/>
          </p:cNvSpPr>
          <p:nvPr/>
        </p:nvSpPr>
        <p:spPr bwMode="auto">
          <a:xfrm>
            <a:off x="4694209" y="4400308"/>
            <a:ext cx="144438" cy="144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7417" name="TextBox 58"/>
          <p:cNvSpPr txBox="1">
            <a:spLocks noChangeArrowheads="1"/>
          </p:cNvSpPr>
          <p:nvPr/>
        </p:nvSpPr>
        <p:spPr bwMode="auto">
          <a:xfrm>
            <a:off x="5057684" y="2595634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实验理论基础</a:t>
            </a:r>
          </a:p>
        </p:txBody>
      </p:sp>
      <p:sp>
        <p:nvSpPr>
          <p:cNvPr id="17418" name="TextBox 59"/>
          <p:cNvSpPr txBox="1">
            <a:spLocks noChangeArrowheads="1"/>
          </p:cNvSpPr>
          <p:nvPr/>
        </p:nvSpPr>
        <p:spPr bwMode="auto">
          <a:xfrm>
            <a:off x="5057684" y="3171797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前期数据准备</a:t>
            </a:r>
            <a:endParaRPr lang="zh-CN" altLang="en-US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19" name="TextBox 60"/>
          <p:cNvSpPr txBox="1">
            <a:spLocks noChangeArrowheads="1"/>
          </p:cNvSpPr>
          <p:nvPr/>
        </p:nvSpPr>
        <p:spPr bwMode="auto">
          <a:xfrm>
            <a:off x="5057684" y="3665423"/>
            <a:ext cx="384743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通过沿时间卷积来连接时序信息</a:t>
            </a:r>
          </a:p>
        </p:txBody>
      </p:sp>
      <p:sp>
        <p:nvSpPr>
          <p:cNvPr id="17420" name="TextBox 61"/>
          <p:cNvSpPr txBox="1">
            <a:spLocks noChangeArrowheads="1"/>
          </p:cNvSpPr>
          <p:nvPr/>
        </p:nvSpPr>
        <p:spPr bwMode="auto">
          <a:xfrm>
            <a:off x="5057684" y="4205079"/>
            <a:ext cx="38474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来</a:t>
            </a:r>
            <a:r>
              <a:rPr lang="zh-CN" altLang="en-US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连接时序信息</a:t>
            </a:r>
          </a:p>
        </p:txBody>
      </p:sp>
      <p:sp>
        <p:nvSpPr>
          <p:cNvPr id="17421" name="Freeform 8"/>
          <p:cNvSpPr>
            <a:spLocks noEditPoints="1"/>
          </p:cNvSpPr>
          <p:nvPr/>
        </p:nvSpPr>
        <p:spPr bwMode="auto">
          <a:xfrm>
            <a:off x="1486800" y="2347200"/>
            <a:ext cx="2303062" cy="2307824"/>
          </a:xfrm>
          <a:custGeom>
            <a:avLst/>
            <a:gdLst>
              <a:gd name="T0" fmla="*/ 2147483647 w 3543"/>
              <a:gd name="T1" fmla="*/ 2147483647 h 3544"/>
              <a:gd name="T2" fmla="*/ 2147483647 w 3543"/>
              <a:gd name="T3" fmla="*/ 2147483647 h 3544"/>
              <a:gd name="T4" fmla="*/ 2147483647 w 3543"/>
              <a:gd name="T5" fmla="*/ 0 h 3544"/>
              <a:gd name="T6" fmla="*/ 2147483647 w 3543"/>
              <a:gd name="T7" fmla="*/ 2147483647 h 3544"/>
              <a:gd name="T8" fmla="*/ 2147483647 w 3543"/>
              <a:gd name="T9" fmla="*/ 0 h 3544"/>
              <a:gd name="T10" fmla="*/ 2147483647 w 3543"/>
              <a:gd name="T11" fmla="*/ 2147483647 h 3544"/>
              <a:gd name="T12" fmla="*/ 2147483647 w 3543"/>
              <a:gd name="T13" fmla="*/ 2147483647 h 3544"/>
              <a:gd name="T14" fmla="*/ 2147483647 w 3543"/>
              <a:gd name="T15" fmla="*/ 2147483647 h 3544"/>
              <a:gd name="T16" fmla="*/ 2147483647 w 3543"/>
              <a:gd name="T17" fmla="*/ 2147483647 h 3544"/>
              <a:gd name="T18" fmla="*/ 2147483647 w 3543"/>
              <a:gd name="T19" fmla="*/ 2147483647 h 3544"/>
              <a:gd name="T20" fmla="*/ 2147483647 w 3543"/>
              <a:gd name="T21" fmla="*/ 2147483647 h 3544"/>
              <a:gd name="T22" fmla="*/ 2147483647 w 3543"/>
              <a:gd name="T23" fmla="*/ 2147483647 h 3544"/>
              <a:gd name="T24" fmla="*/ 2147483647 w 3543"/>
              <a:gd name="T25" fmla="*/ 2147483647 h 3544"/>
              <a:gd name="T26" fmla="*/ 2147483647 w 3543"/>
              <a:gd name="T27" fmla="*/ 2147483647 h 3544"/>
              <a:gd name="T28" fmla="*/ 2147483647 w 3543"/>
              <a:gd name="T29" fmla="*/ 2147483647 h 3544"/>
              <a:gd name="T30" fmla="*/ 2147483647 w 3543"/>
              <a:gd name="T31" fmla="*/ 2147483647 h 3544"/>
              <a:gd name="T32" fmla="*/ 2147483647 w 3543"/>
              <a:gd name="T33" fmla="*/ 2147483647 h 3544"/>
              <a:gd name="T34" fmla="*/ 2147483647 w 3543"/>
              <a:gd name="T35" fmla="*/ 2147483647 h 3544"/>
              <a:gd name="T36" fmla="*/ 2147483647 w 3543"/>
              <a:gd name="T37" fmla="*/ 2147483647 h 3544"/>
              <a:gd name="T38" fmla="*/ 2147483647 w 3543"/>
              <a:gd name="T39" fmla="*/ 2147483647 h 3544"/>
              <a:gd name="T40" fmla="*/ 2147483647 w 3543"/>
              <a:gd name="T41" fmla="*/ 2147483647 h 3544"/>
              <a:gd name="T42" fmla="*/ 2147483647 w 3543"/>
              <a:gd name="T43" fmla="*/ 2147483647 h 3544"/>
              <a:gd name="T44" fmla="*/ 2147483647 w 3543"/>
              <a:gd name="T45" fmla="*/ 2147483647 h 3544"/>
              <a:gd name="T46" fmla="*/ 2147483647 w 3543"/>
              <a:gd name="T47" fmla="*/ 2147483647 h 3544"/>
              <a:gd name="T48" fmla="*/ 2147483647 w 3543"/>
              <a:gd name="T49" fmla="*/ 2147483647 h 3544"/>
              <a:gd name="T50" fmla="*/ 2147483647 w 3543"/>
              <a:gd name="T51" fmla="*/ 2147483647 h 3544"/>
              <a:gd name="T52" fmla="*/ 2147483647 w 3543"/>
              <a:gd name="T53" fmla="*/ 2147483647 h 3544"/>
              <a:gd name="T54" fmla="*/ 2147483647 w 3543"/>
              <a:gd name="T55" fmla="*/ 2147483647 h 3544"/>
              <a:gd name="T56" fmla="*/ 2147483647 w 3543"/>
              <a:gd name="T57" fmla="*/ 2147483647 h 3544"/>
              <a:gd name="T58" fmla="*/ 2147483647 w 3543"/>
              <a:gd name="T59" fmla="*/ 2147483647 h 3544"/>
              <a:gd name="T60" fmla="*/ 2147483647 w 3543"/>
              <a:gd name="T61" fmla="*/ 2147483647 h 3544"/>
              <a:gd name="T62" fmla="*/ 2147483647 w 3543"/>
              <a:gd name="T63" fmla="*/ 2147483647 h 35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543" h="3544">
                <a:moveTo>
                  <a:pt x="1772" y="172"/>
                </a:moveTo>
                <a:cubicBezTo>
                  <a:pt x="2655" y="172"/>
                  <a:pt x="3372" y="888"/>
                  <a:pt x="3372" y="1772"/>
                </a:cubicBezTo>
                <a:cubicBezTo>
                  <a:pt x="3372" y="2655"/>
                  <a:pt x="2655" y="3372"/>
                  <a:pt x="1772" y="3372"/>
                </a:cubicBezTo>
                <a:cubicBezTo>
                  <a:pt x="888" y="3372"/>
                  <a:pt x="171" y="2655"/>
                  <a:pt x="171" y="1772"/>
                </a:cubicBezTo>
                <a:cubicBezTo>
                  <a:pt x="171" y="888"/>
                  <a:pt x="888" y="172"/>
                  <a:pt x="1772" y="172"/>
                </a:cubicBezTo>
                <a:close/>
                <a:moveTo>
                  <a:pt x="1772" y="0"/>
                </a:moveTo>
                <a:cubicBezTo>
                  <a:pt x="2750" y="0"/>
                  <a:pt x="3543" y="793"/>
                  <a:pt x="3543" y="1772"/>
                </a:cubicBezTo>
                <a:cubicBezTo>
                  <a:pt x="3543" y="2750"/>
                  <a:pt x="2750" y="3544"/>
                  <a:pt x="1772" y="3544"/>
                </a:cubicBezTo>
                <a:cubicBezTo>
                  <a:pt x="793" y="3544"/>
                  <a:pt x="0" y="2750"/>
                  <a:pt x="0" y="1772"/>
                </a:cubicBezTo>
                <a:cubicBezTo>
                  <a:pt x="0" y="793"/>
                  <a:pt x="793" y="0"/>
                  <a:pt x="1772" y="0"/>
                </a:cubicBezTo>
                <a:close/>
                <a:moveTo>
                  <a:pt x="1481" y="788"/>
                </a:moveTo>
                <a:cubicBezTo>
                  <a:pt x="1309" y="788"/>
                  <a:pt x="1147" y="855"/>
                  <a:pt x="1026" y="977"/>
                </a:cubicBezTo>
                <a:cubicBezTo>
                  <a:pt x="904" y="1099"/>
                  <a:pt x="837" y="1260"/>
                  <a:pt x="837" y="1433"/>
                </a:cubicBezTo>
                <a:cubicBezTo>
                  <a:pt x="837" y="1605"/>
                  <a:pt x="904" y="1766"/>
                  <a:pt x="1026" y="1888"/>
                </a:cubicBezTo>
                <a:cubicBezTo>
                  <a:pt x="1147" y="2010"/>
                  <a:pt x="1309" y="2077"/>
                  <a:pt x="1481" y="2077"/>
                </a:cubicBezTo>
                <a:cubicBezTo>
                  <a:pt x="1653" y="2077"/>
                  <a:pt x="1815" y="2010"/>
                  <a:pt x="1936" y="1888"/>
                </a:cubicBezTo>
                <a:cubicBezTo>
                  <a:pt x="2188" y="1637"/>
                  <a:pt x="2188" y="1228"/>
                  <a:pt x="1936" y="977"/>
                </a:cubicBezTo>
                <a:cubicBezTo>
                  <a:pt x="1815" y="855"/>
                  <a:pt x="1653" y="788"/>
                  <a:pt x="1481" y="788"/>
                </a:cubicBezTo>
                <a:close/>
                <a:moveTo>
                  <a:pt x="1481" y="2224"/>
                </a:moveTo>
                <a:cubicBezTo>
                  <a:pt x="1270" y="2224"/>
                  <a:pt x="1071" y="2142"/>
                  <a:pt x="921" y="1992"/>
                </a:cubicBezTo>
                <a:cubicBezTo>
                  <a:pt x="772" y="1843"/>
                  <a:pt x="690" y="1644"/>
                  <a:pt x="690" y="1433"/>
                </a:cubicBezTo>
                <a:cubicBezTo>
                  <a:pt x="690" y="1221"/>
                  <a:pt x="772" y="1022"/>
                  <a:pt x="921" y="873"/>
                </a:cubicBezTo>
                <a:cubicBezTo>
                  <a:pt x="1071" y="724"/>
                  <a:pt x="1270" y="641"/>
                  <a:pt x="1481" y="641"/>
                </a:cubicBezTo>
                <a:cubicBezTo>
                  <a:pt x="1692" y="641"/>
                  <a:pt x="1891" y="724"/>
                  <a:pt x="2041" y="873"/>
                </a:cubicBezTo>
                <a:cubicBezTo>
                  <a:pt x="2349" y="1182"/>
                  <a:pt x="2349" y="1684"/>
                  <a:pt x="2041" y="1992"/>
                </a:cubicBezTo>
                <a:cubicBezTo>
                  <a:pt x="1891" y="2142"/>
                  <a:pt x="1692" y="2224"/>
                  <a:pt x="1481" y="2224"/>
                </a:cubicBezTo>
                <a:close/>
                <a:moveTo>
                  <a:pt x="2168" y="1892"/>
                </a:moveTo>
                <a:cubicBezTo>
                  <a:pt x="2196" y="1920"/>
                  <a:pt x="2196" y="1965"/>
                  <a:pt x="2168" y="1993"/>
                </a:cubicBezTo>
                <a:lnTo>
                  <a:pt x="2041" y="2119"/>
                </a:lnTo>
                <a:cubicBezTo>
                  <a:pt x="2014" y="2147"/>
                  <a:pt x="1968" y="2147"/>
                  <a:pt x="1941" y="2119"/>
                </a:cubicBezTo>
                <a:lnTo>
                  <a:pt x="1936" y="2115"/>
                </a:lnTo>
                <a:cubicBezTo>
                  <a:pt x="1909" y="2087"/>
                  <a:pt x="1909" y="2042"/>
                  <a:pt x="1936" y="2014"/>
                </a:cubicBezTo>
                <a:lnTo>
                  <a:pt x="2063" y="1888"/>
                </a:lnTo>
                <a:cubicBezTo>
                  <a:pt x="2090" y="1860"/>
                  <a:pt x="2136" y="1860"/>
                  <a:pt x="2163" y="1888"/>
                </a:cubicBezTo>
                <a:lnTo>
                  <a:pt x="2168" y="1892"/>
                </a:lnTo>
                <a:close/>
                <a:moveTo>
                  <a:pt x="2332" y="2106"/>
                </a:moveTo>
                <a:cubicBezTo>
                  <a:pt x="2381" y="2155"/>
                  <a:pt x="2381" y="2234"/>
                  <a:pt x="2332" y="2283"/>
                </a:cubicBezTo>
                <a:cubicBezTo>
                  <a:pt x="2283" y="2332"/>
                  <a:pt x="2204" y="2332"/>
                  <a:pt x="2155" y="2283"/>
                </a:cubicBezTo>
                <a:cubicBezTo>
                  <a:pt x="2106" y="2234"/>
                  <a:pt x="2106" y="2155"/>
                  <a:pt x="2155" y="2106"/>
                </a:cubicBezTo>
                <a:cubicBezTo>
                  <a:pt x="2204" y="2057"/>
                  <a:pt x="2283" y="2057"/>
                  <a:pt x="2332" y="2106"/>
                </a:cubicBezTo>
                <a:close/>
                <a:moveTo>
                  <a:pt x="2831" y="2581"/>
                </a:moveTo>
                <a:cubicBezTo>
                  <a:pt x="2856" y="2606"/>
                  <a:pt x="2854" y="2649"/>
                  <a:pt x="2827" y="2677"/>
                </a:cubicBezTo>
                <a:lnTo>
                  <a:pt x="2725" y="2778"/>
                </a:lnTo>
                <a:cubicBezTo>
                  <a:pt x="2697" y="2806"/>
                  <a:pt x="2654" y="2808"/>
                  <a:pt x="2629" y="2783"/>
                </a:cubicBezTo>
                <a:lnTo>
                  <a:pt x="2326" y="2480"/>
                </a:lnTo>
                <a:cubicBezTo>
                  <a:pt x="2301" y="2455"/>
                  <a:pt x="2303" y="2412"/>
                  <a:pt x="2331" y="2384"/>
                </a:cubicBezTo>
                <a:lnTo>
                  <a:pt x="2433" y="2283"/>
                </a:lnTo>
                <a:cubicBezTo>
                  <a:pt x="2460" y="2255"/>
                  <a:pt x="2503" y="2253"/>
                  <a:pt x="2528" y="2278"/>
                </a:cubicBezTo>
                <a:lnTo>
                  <a:pt x="2831" y="2581"/>
                </a:lnTo>
                <a:close/>
                <a:moveTo>
                  <a:pt x="1481" y="958"/>
                </a:moveTo>
                <a:cubicBezTo>
                  <a:pt x="1354" y="958"/>
                  <a:pt x="1235" y="1007"/>
                  <a:pt x="1145" y="1097"/>
                </a:cubicBezTo>
                <a:cubicBezTo>
                  <a:pt x="1056" y="1186"/>
                  <a:pt x="1006" y="1306"/>
                  <a:pt x="1006" y="1433"/>
                </a:cubicBezTo>
                <a:cubicBezTo>
                  <a:pt x="1006" y="1559"/>
                  <a:pt x="1056" y="1679"/>
                  <a:pt x="1145" y="1768"/>
                </a:cubicBezTo>
                <a:cubicBezTo>
                  <a:pt x="1235" y="1858"/>
                  <a:pt x="1354" y="1907"/>
                  <a:pt x="1481" y="1907"/>
                </a:cubicBezTo>
                <a:cubicBezTo>
                  <a:pt x="1608" y="1907"/>
                  <a:pt x="1727" y="1858"/>
                  <a:pt x="1817" y="1768"/>
                </a:cubicBezTo>
                <a:cubicBezTo>
                  <a:pt x="2002" y="1583"/>
                  <a:pt x="2002" y="1282"/>
                  <a:pt x="1817" y="1097"/>
                </a:cubicBezTo>
                <a:cubicBezTo>
                  <a:pt x="1727" y="1007"/>
                  <a:pt x="1608" y="958"/>
                  <a:pt x="1481" y="958"/>
                </a:cubicBezTo>
                <a:close/>
                <a:moveTo>
                  <a:pt x="1481" y="2006"/>
                </a:moveTo>
                <a:cubicBezTo>
                  <a:pt x="1328" y="2006"/>
                  <a:pt x="1184" y="1946"/>
                  <a:pt x="1076" y="1838"/>
                </a:cubicBezTo>
                <a:cubicBezTo>
                  <a:pt x="968" y="1730"/>
                  <a:pt x="908" y="1586"/>
                  <a:pt x="908" y="1433"/>
                </a:cubicBezTo>
                <a:cubicBezTo>
                  <a:pt x="908" y="1279"/>
                  <a:pt x="968" y="1136"/>
                  <a:pt x="1076" y="1027"/>
                </a:cubicBezTo>
                <a:cubicBezTo>
                  <a:pt x="1184" y="919"/>
                  <a:pt x="1328" y="859"/>
                  <a:pt x="1481" y="859"/>
                </a:cubicBezTo>
                <a:cubicBezTo>
                  <a:pt x="1634" y="859"/>
                  <a:pt x="1778" y="919"/>
                  <a:pt x="1886" y="1027"/>
                </a:cubicBezTo>
                <a:cubicBezTo>
                  <a:pt x="2110" y="1251"/>
                  <a:pt x="2110" y="1614"/>
                  <a:pt x="1886" y="1838"/>
                </a:cubicBezTo>
                <a:cubicBezTo>
                  <a:pt x="1778" y="1946"/>
                  <a:pt x="1634" y="2006"/>
                  <a:pt x="1481" y="20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5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  <p:bldP spid="17411" grpId="0" autoUpdateAnimBg="0"/>
      <p:bldP spid="17413" grpId="0" animBg="1" autoUpdateAnimBg="0"/>
      <p:bldP spid="17414" grpId="0" animBg="1" autoUpdateAnimBg="0"/>
      <p:bldP spid="17415" grpId="0" animBg="1" autoUpdateAnimBg="0"/>
      <p:bldP spid="17416" grpId="0" animBg="1" autoUpdateAnimBg="0"/>
      <p:bldP spid="17417" grpId="0" autoUpdateAnimBg="0"/>
      <p:bldP spid="17418" grpId="0" autoUpdateAnimBg="0"/>
      <p:bldP spid="17419" grpId="0" autoUpdateAnimBg="0"/>
      <p:bldP spid="17420" grpId="0" autoUpdateAnimBg="0"/>
      <p:bldP spid="174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75588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实验理论</a:t>
            </a:r>
            <a:r>
              <a:rPr lang="zh-CN" altLang="en-US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</a:p>
        </p:txBody>
      </p:sp>
      <p:sp>
        <p:nvSpPr>
          <p:cNvPr id="18435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Freeform 6"/>
          <p:cNvSpPr>
            <a:spLocks/>
          </p:cNvSpPr>
          <p:nvPr/>
        </p:nvSpPr>
        <p:spPr bwMode="auto">
          <a:xfrm>
            <a:off x="2853762" y="3321687"/>
            <a:ext cx="1350728" cy="945986"/>
          </a:xfrm>
          <a:custGeom>
            <a:avLst/>
            <a:gdLst>
              <a:gd name="T0" fmla="*/ 0 w 1432"/>
              <a:gd name="T1" fmla="*/ 2147483647 h 1002"/>
              <a:gd name="T2" fmla="*/ 2147483647 w 1432"/>
              <a:gd name="T3" fmla="*/ 0 h 1002"/>
              <a:gd name="T4" fmla="*/ 2147483647 w 1432"/>
              <a:gd name="T5" fmla="*/ 2147483647 h 1002"/>
              <a:gd name="T6" fmla="*/ 2147483647 w 1432"/>
              <a:gd name="T7" fmla="*/ 2147483647 h 1002"/>
              <a:gd name="T8" fmla="*/ 0 w 1432"/>
              <a:gd name="T9" fmla="*/ 2147483647 h 10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32" h="1002">
                <a:moveTo>
                  <a:pt x="0" y="290"/>
                </a:moveTo>
                <a:lnTo>
                  <a:pt x="1432" y="0"/>
                </a:lnTo>
                <a:lnTo>
                  <a:pt x="1245" y="793"/>
                </a:lnTo>
                <a:lnTo>
                  <a:pt x="275" y="1002"/>
                </a:lnTo>
                <a:lnTo>
                  <a:pt x="0" y="2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7" name="Oval 7"/>
          <p:cNvSpPr>
            <a:spLocks noChangeArrowheads="1"/>
          </p:cNvSpPr>
          <p:nvPr/>
        </p:nvSpPr>
        <p:spPr bwMode="auto">
          <a:xfrm>
            <a:off x="1630012" y="2132856"/>
            <a:ext cx="2206242" cy="2206242"/>
          </a:xfrm>
          <a:prstGeom prst="ellipse">
            <a:avLst/>
          </a:prstGeom>
          <a:solidFill>
            <a:srgbClr val="249A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Freeform 8"/>
          <p:cNvSpPr>
            <a:spLocks/>
          </p:cNvSpPr>
          <p:nvPr/>
        </p:nvSpPr>
        <p:spPr bwMode="auto">
          <a:xfrm>
            <a:off x="1055440" y="3321690"/>
            <a:ext cx="3149053" cy="717425"/>
          </a:xfrm>
          <a:custGeom>
            <a:avLst/>
            <a:gdLst>
              <a:gd name="T0" fmla="*/ 0 w 3337"/>
              <a:gd name="T1" fmla="*/ 0 h 760"/>
              <a:gd name="T2" fmla="*/ 2147483647 w 3337"/>
              <a:gd name="T3" fmla="*/ 0 h 760"/>
              <a:gd name="T4" fmla="*/ 2147483647 w 3337"/>
              <a:gd name="T5" fmla="*/ 2147483647 h 760"/>
              <a:gd name="T6" fmla="*/ 2147483647 w 3337"/>
              <a:gd name="T7" fmla="*/ 2147483647 h 760"/>
              <a:gd name="T8" fmla="*/ 0 w 3337"/>
              <a:gd name="T9" fmla="*/ 0 h 7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337" h="760">
                <a:moveTo>
                  <a:pt x="0" y="0"/>
                </a:moveTo>
                <a:lnTo>
                  <a:pt x="3337" y="0"/>
                </a:lnTo>
                <a:lnTo>
                  <a:pt x="3150" y="760"/>
                </a:lnTo>
                <a:lnTo>
                  <a:pt x="275" y="76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TextBox 12"/>
          <p:cNvSpPr txBox="1">
            <a:spLocks noChangeArrowheads="1"/>
          </p:cNvSpPr>
          <p:nvPr/>
        </p:nvSpPr>
        <p:spPr bwMode="auto">
          <a:xfrm>
            <a:off x="1988725" y="2183646"/>
            <a:ext cx="817420" cy="1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7998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7998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0" name="TextBox 13"/>
          <p:cNvSpPr txBox="1">
            <a:spLocks noChangeArrowheads="1"/>
          </p:cNvSpPr>
          <p:nvPr/>
        </p:nvSpPr>
        <p:spPr bwMode="auto">
          <a:xfrm>
            <a:off x="2593457" y="2797906"/>
            <a:ext cx="1391996" cy="46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个依据</a:t>
            </a:r>
          </a:p>
        </p:txBody>
      </p:sp>
      <p:sp>
        <p:nvSpPr>
          <p:cNvPr id="18441" name="TextBox 14"/>
          <p:cNvSpPr txBox="1">
            <a:spLocks noChangeArrowheads="1"/>
          </p:cNvSpPr>
          <p:nvPr/>
        </p:nvSpPr>
        <p:spPr bwMode="auto">
          <a:xfrm>
            <a:off x="1322093" y="3402638"/>
            <a:ext cx="27238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实验</a:t>
            </a:r>
            <a:r>
              <a:rPr lang="zh-CN" altLang="en-US" sz="2200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三个理论依据</a:t>
            </a:r>
          </a:p>
        </p:txBody>
      </p:sp>
      <p:sp>
        <p:nvSpPr>
          <p:cNvPr id="18442" name="Freeform 9"/>
          <p:cNvSpPr>
            <a:spLocks/>
          </p:cNvSpPr>
          <p:nvPr/>
        </p:nvSpPr>
        <p:spPr bwMode="auto">
          <a:xfrm>
            <a:off x="4985565" y="981500"/>
            <a:ext cx="2117357" cy="509500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4820494" y="981503"/>
            <a:ext cx="2282429" cy="420615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1"/>
          <p:cNvSpPr>
            <a:spLocks/>
          </p:cNvSpPr>
          <p:nvPr/>
        </p:nvSpPr>
        <p:spPr bwMode="auto">
          <a:xfrm>
            <a:off x="4985565" y="2854425"/>
            <a:ext cx="2117357" cy="507912"/>
          </a:xfrm>
          <a:custGeom>
            <a:avLst/>
            <a:gdLst>
              <a:gd name="T0" fmla="*/ 0 w 2601"/>
              <a:gd name="T1" fmla="*/ 2147483647 h 626"/>
              <a:gd name="T2" fmla="*/ 2147483647 w 2601"/>
              <a:gd name="T3" fmla="*/ 0 h 626"/>
              <a:gd name="T4" fmla="*/ 2147483647 w 2601"/>
              <a:gd name="T5" fmla="*/ 2147483647 h 626"/>
              <a:gd name="T6" fmla="*/ 2147483647 w 2601"/>
              <a:gd name="T7" fmla="*/ 2147483647 h 626"/>
              <a:gd name="T8" fmla="*/ 0 w 2601"/>
              <a:gd name="T9" fmla="*/ 2147483647 h 6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6">
                <a:moveTo>
                  <a:pt x="0" y="118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6"/>
                </a:lnTo>
                <a:lnTo>
                  <a:pt x="0" y="1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2"/>
          <p:cNvSpPr>
            <a:spLocks/>
          </p:cNvSpPr>
          <p:nvPr/>
        </p:nvSpPr>
        <p:spPr bwMode="auto">
          <a:xfrm>
            <a:off x="4820494" y="2854428"/>
            <a:ext cx="2282429" cy="419027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Freeform 13"/>
          <p:cNvSpPr>
            <a:spLocks/>
          </p:cNvSpPr>
          <p:nvPr/>
        </p:nvSpPr>
        <p:spPr bwMode="auto">
          <a:xfrm>
            <a:off x="4985565" y="4721000"/>
            <a:ext cx="2117357" cy="509500"/>
          </a:xfrm>
          <a:custGeom>
            <a:avLst/>
            <a:gdLst>
              <a:gd name="T0" fmla="*/ 0 w 2601"/>
              <a:gd name="T1" fmla="*/ 2147483647 h 627"/>
              <a:gd name="T2" fmla="*/ 2147483647 w 2601"/>
              <a:gd name="T3" fmla="*/ 0 h 627"/>
              <a:gd name="T4" fmla="*/ 2147483647 w 2601"/>
              <a:gd name="T5" fmla="*/ 2147483647 h 627"/>
              <a:gd name="T6" fmla="*/ 2147483647 w 2601"/>
              <a:gd name="T7" fmla="*/ 2147483647 h 627"/>
              <a:gd name="T8" fmla="*/ 0 w 2601"/>
              <a:gd name="T9" fmla="*/ 2147483647 h 6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01" h="627">
                <a:moveTo>
                  <a:pt x="0" y="119"/>
                </a:moveTo>
                <a:lnTo>
                  <a:pt x="2601" y="0"/>
                </a:lnTo>
                <a:lnTo>
                  <a:pt x="2601" y="517"/>
                </a:lnTo>
                <a:lnTo>
                  <a:pt x="189" y="627"/>
                </a:lnTo>
                <a:lnTo>
                  <a:pt x="0" y="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Freeform 14"/>
          <p:cNvSpPr>
            <a:spLocks/>
          </p:cNvSpPr>
          <p:nvPr/>
        </p:nvSpPr>
        <p:spPr bwMode="auto">
          <a:xfrm>
            <a:off x="4820494" y="4721004"/>
            <a:ext cx="2282429" cy="419027"/>
          </a:xfrm>
          <a:custGeom>
            <a:avLst/>
            <a:gdLst>
              <a:gd name="T0" fmla="*/ 0 w 2805"/>
              <a:gd name="T1" fmla="*/ 0 h 517"/>
              <a:gd name="T2" fmla="*/ 2147483647 w 2805"/>
              <a:gd name="T3" fmla="*/ 0 h 517"/>
              <a:gd name="T4" fmla="*/ 2147483647 w 2805"/>
              <a:gd name="T5" fmla="*/ 2147483647 h 517"/>
              <a:gd name="T6" fmla="*/ 2147483647 w 2805"/>
              <a:gd name="T7" fmla="*/ 2147483647 h 517"/>
              <a:gd name="T8" fmla="*/ 0 w 2805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5" h="517">
                <a:moveTo>
                  <a:pt x="0" y="0"/>
                </a:moveTo>
                <a:lnTo>
                  <a:pt x="2805" y="0"/>
                </a:lnTo>
                <a:lnTo>
                  <a:pt x="2805" y="517"/>
                </a:lnTo>
                <a:lnTo>
                  <a:pt x="204" y="51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TextBox 15"/>
          <p:cNvSpPr txBox="1">
            <a:spLocks noChangeArrowheads="1"/>
          </p:cNvSpPr>
          <p:nvPr/>
        </p:nvSpPr>
        <p:spPr bwMode="auto">
          <a:xfrm>
            <a:off x="5130002" y="1024358"/>
            <a:ext cx="1466595" cy="39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理论依据一</a:t>
            </a:r>
          </a:p>
        </p:txBody>
      </p:sp>
      <p:sp>
        <p:nvSpPr>
          <p:cNvPr id="18449" name="TextBox 16"/>
          <p:cNvSpPr txBox="1">
            <a:spLocks noChangeArrowheads="1"/>
          </p:cNvSpPr>
          <p:nvPr/>
        </p:nvSpPr>
        <p:spPr bwMode="auto">
          <a:xfrm>
            <a:off x="5130002" y="2852841"/>
            <a:ext cx="1466595" cy="39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理论依据二</a:t>
            </a:r>
          </a:p>
        </p:txBody>
      </p:sp>
      <p:sp>
        <p:nvSpPr>
          <p:cNvPr id="18450" name="TextBox 18"/>
          <p:cNvSpPr txBox="1">
            <a:spLocks noChangeArrowheads="1"/>
          </p:cNvSpPr>
          <p:nvPr/>
        </p:nvSpPr>
        <p:spPr bwMode="auto">
          <a:xfrm>
            <a:off x="5130002" y="4749574"/>
            <a:ext cx="1466595" cy="39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理论依据三</a:t>
            </a:r>
          </a:p>
        </p:txBody>
      </p:sp>
      <p:sp>
        <p:nvSpPr>
          <p:cNvPr id="18451" name="TextBox 19"/>
          <p:cNvSpPr txBox="1">
            <a:spLocks noChangeArrowheads="1"/>
          </p:cNvSpPr>
          <p:nvPr/>
        </p:nvSpPr>
        <p:spPr bwMode="auto">
          <a:xfrm>
            <a:off x="4799856" y="1559250"/>
            <a:ext cx="66967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视频的连续帧信息在一定程度上反应了物体的运动状态，通过观察物体的运动状态，可以准确的识别出物体。且标注的视频帧的分辨率较低，需要根据前后帧的信息才能够完成准确标注。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2" name="TextBox 20"/>
          <p:cNvSpPr txBox="1">
            <a:spLocks noChangeArrowheads="1"/>
          </p:cNvSpPr>
          <p:nvPr/>
        </p:nvSpPr>
        <p:spPr bwMode="auto">
          <a:xfrm>
            <a:off x="4799856" y="3402018"/>
            <a:ext cx="66967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通过沿时序卷积可以将连续帧信息以不同权重组合起来，通过训练过程产生一种最佳的组合方式。组合了连续帧信息之后的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feature map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能更好的进行检测。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3" name="TextBox 21"/>
          <p:cNvSpPr txBox="1">
            <a:spLocks noChangeArrowheads="1"/>
          </p:cNvSpPr>
          <p:nvPr/>
        </p:nvSpPr>
        <p:spPr bwMode="auto">
          <a:xfrm>
            <a:off x="4799856" y="5351130"/>
            <a:ext cx="66967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即长短期记忆模型，通过使用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预测当前帧的特征表示，输入为之前的连续帧信息，最后将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LSTM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预测产生的特征图与当前帧的特征图进行卷积操作，可以同时考虑时序信息和当前帧信息。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2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2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2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2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2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4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72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2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52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82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4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22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52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02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732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4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7720"/>
                            </p:stCondLst>
                            <p:childTnLst>
                              <p:par>
                                <p:cTn id="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802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nimBg="1"/>
      <p:bldP spid="18436" grpId="0" animBg="1"/>
      <p:bldP spid="18437" grpId="0" animBg="1" autoUpdateAnimBg="0"/>
      <p:bldP spid="18438" grpId="0" animBg="1"/>
      <p:bldP spid="18439" grpId="0" autoUpdateAnimBg="0"/>
      <p:bldP spid="18440" grpId="0" autoUpdateAnimBg="0"/>
      <p:bldP spid="18441" grpId="0" autoUpdateAnimBg="0"/>
      <p:bldP spid="18442" grpId="0" animBg="1"/>
      <p:bldP spid="18443" grpId="0" animBg="1"/>
      <p:bldP spid="18444" grpId="0" animBg="1"/>
      <p:bldP spid="18445" grpId="0" animBg="1"/>
      <p:bldP spid="18446" grpId="0" animBg="1"/>
      <p:bldP spid="18447" grpId="0" animBg="1"/>
      <p:bldP spid="18448" grpId="0" autoUpdateAnimBg="0"/>
      <p:bldP spid="18449" grpId="0" autoUpdateAnimBg="0"/>
      <p:bldP spid="18450" grpId="0" autoUpdateAnimBg="0"/>
      <p:bldP spid="18451" grpId="0" autoUpdateAnimBg="0"/>
      <p:bldP spid="18452" grpId="0" autoUpdateAnimBg="0"/>
      <p:bldP spid="1845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76"/>
          <p:cNvSpPr txBox="1">
            <a:spLocks noChangeArrowheads="1"/>
          </p:cNvSpPr>
          <p:nvPr/>
        </p:nvSpPr>
        <p:spPr bwMode="auto">
          <a:xfrm>
            <a:off x="1198800" y="417600"/>
            <a:ext cx="2755883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599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2599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前期数据准备</a:t>
            </a:r>
            <a:endParaRPr lang="zh-CN" altLang="en-US" sz="2599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59" name="Freeform 5"/>
          <p:cNvSpPr>
            <a:spLocks noEditPoints="1"/>
          </p:cNvSpPr>
          <p:nvPr/>
        </p:nvSpPr>
        <p:spPr bwMode="auto">
          <a:xfrm>
            <a:off x="784800" y="414000"/>
            <a:ext cx="430137" cy="431725"/>
          </a:xfrm>
          <a:custGeom>
            <a:avLst/>
            <a:gdLst>
              <a:gd name="T0" fmla="*/ 2147483647 w 1374"/>
              <a:gd name="T1" fmla="*/ 2147483647 h 1374"/>
              <a:gd name="T2" fmla="*/ 2147483647 w 1374"/>
              <a:gd name="T3" fmla="*/ 2147483647 h 1374"/>
              <a:gd name="T4" fmla="*/ 2147483647 w 1374"/>
              <a:gd name="T5" fmla="*/ 2147483647 h 1374"/>
              <a:gd name="T6" fmla="*/ 2147483647 w 1374"/>
              <a:gd name="T7" fmla="*/ 2147483647 h 1374"/>
              <a:gd name="T8" fmla="*/ 2147483647 w 1374"/>
              <a:gd name="T9" fmla="*/ 2147483647 h 1374"/>
              <a:gd name="T10" fmla="*/ 2147483647 w 1374"/>
              <a:gd name="T11" fmla="*/ 2147483647 h 1374"/>
              <a:gd name="T12" fmla="*/ 2147483647 w 1374"/>
              <a:gd name="T13" fmla="*/ 2147483647 h 1374"/>
              <a:gd name="T14" fmla="*/ 2147483647 w 1374"/>
              <a:gd name="T15" fmla="*/ 2147483647 h 1374"/>
              <a:gd name="T16" fmla="*/ 2147483647 w 1374"/>
              <a:gd name="T17" fmla="*/ 2147483647 h 1374"/>
              <a:gd name="T18" fmla="*/ 2147483647 w 1374"/>
              <a:gd name="T19" fmla="*/ 2147483647 h 1374"/>
              <a:gd name="T20" fmla="*/ 2147483647 w 1374"/>
              <a:gd name="T21" fmla="*/ 2147483647 h 1374"/>
              <a:gd name="T22" fmla="*/ 2147483647 w 1374"/>
              <a:gd name="T23" fmla="*/ 2147483647 h 1374"/>
              <a:gd name="T24" fmla="*/ 2147483647 w 1374"/>
              <a:gd name="T25" fmla="*/ 2147483647 h 1374"/>
              <a:gd name="T26" fmla="*/ 2147483647 w 1374"/>
              <a:gd name="T27" fmla="*/ 2147483647 h 1374"/>
              <a:gd name="T28" fmla="*/ 2147483647 w 1374"/>
              <a:gd name="T29" fmla="*/ 2147483647 h 1374"/>
              <a:gd name="T30" fmla="*/ 2147483647 w 1374"/>
              <a:gd name="T31" fmla="*/ 2147483647 h 1374"/>
              <a:gd name="T32" fmla="*/ 2147483647 w 1374"/>
              <a:gd name="T33" fmla="*/ 2147483647 h 1374"/>
              <a:gd name="T34" fmla="*/ 2147483647 w 1374"/>
              <a:gd name="T35" fmla="*/ 2147483647 h 1374"/>
              <a:gd name="T36" fmla="*/ 2147483647 w 1374"/>
              <a:gd name="T37" fmla="*/ 2147483647 h 1374"/>
              <a:gd name="T38" fmla="*/ 2147483647 w 1374"/>
              <a:gd name="T39" fmla="*/ 2147483647 h 1374"/>
              <a:gd name="T40" fmla="*/ 2147483647 w 1374"/>
              <a:gd name="T41" fmla="*/ 2147483647 h 1374"/>
              <a:gd name="T42" fmla="*/ 2147483647 w 1374"/>
              <a:gd name="T43" fmla="*/ 2147483647 h 1374"/>
              <a:gd name="T44" fmla="*/ 2147483647 w 1374"/>
              <a:gd name="T45" fmla="*/ 2147483647 h 1374"/>
              <a:gd name="T46" fmla="*/ 2147483647 w 1374"/>
              <a:gd name="T47" fmla="*/ 2147483647 h 1374"/>
              <a:gd name="T48" fmla="*/ 2147483647 w 1374"/>
              <a:gd name="T49" fmla="*/ 2147483647 h 1374"/>
              <a:gd name="T50" fmla="*/ 2147483647 w 1374"/>
              <a:gd name="T51" fmla="*/ 2147483647 h 1374"/>
              <a:gd name="T52" fmla="*/ 2147483647 w 1374"/>
              <a:gd name="T53" fmla="*/ 2147483647 h 1374"/>
              <a:gd name="T54" fmla="*/ 2147483647 w 1374"/>
              <a:gd name="T55" fmla="*/ 2147483647 h 1374"/>
              <a:gd name="T56" fmla="*/ 2147483647 w 1374"/>
              <a:gd name="T57" fmla="*/ 2147483647 h 1374"/>
              <a:gd name="T58" fmla="*/ 2147483647 w 1374"/>
              <a:gd name="T59" fmla="*/ 2147483647 h 1374"/>
              <a:gd name="T60" fmla="*/ 2147483647 w 1374"/>
              <a:gd name="T61" fmla="*/ 2147483647 h 1374"/>
              <a:gd name="T62" fmla="*/ 2147483647 w 1374"/>
              <a:gd name="T63" fmla="*/ 2147483647 h 1374"/>
              <a:gd name="T64" fmla="*/ 2147483647 w 1374"/>
              <a:gd name="T65" fmla="*/ 2147483647 h 1374"/>
              <a:gd name="T66" fmla="*/ 2147483647 w 1374"/>
              <a:gd name="T67" fmla="*/ 2147483647 h 1374"/>
              <a:gd name="T68" fmla="*/ 2147483647 w 1374"/>
              <a:gd name="T69" fmla="*/ 0 h 1374"/>
              <a:gd name="T70" fmla="*/ 2147483647 w 1374"/>
              <a:gd name="T71" fmla="*/ 2147483647 h 1374"/>
              <a:gd name="T72" fmla="*/ 2147483647 w 1374"/>
              <a:gd name="T73" fmla="*/ 2147483647 h 1374"/>
              <a:gd name="T74" fmla="*/ 0 w 1374"/>
              <a:gd name="T75" fmla="*/ 2147483647 h 1374"/>
              <a:gd name="T76" fmla="*/ 2147483647 w 1374"/>
              <a:gd name="T77" fmla="*/ 0 h 1374"/>
              <a:gd name="T78" fmla="*/ 2147483647 w 1374"/>
              <a:gd name="T79" fmla="*/ 2147483647 h 1374"/>
              <a:gd name="T80" fmla="*/ 2147483647 w 1374"/>
              <a:gd name="T81" fmla="*/ 2147483647 h 1374"/>
              <a:gd name="T82" fmla="*/ 2147483647 w 1374"/>
              <a:gd name="T83" fmla="*/ 2147483647 h 1374"/>
              <a:gd name="T84" fmla="*/ 2147483647 w 1374"/>
              <a:gd name="T85" fmla="*/ 2147483647 h 1374"/>
              <a:gd name="T86" fmla="*/ 2147483647 w 1374"/>
              <a:gd name="T87" fmla="*/ 2147483647 h 13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74" h="1374">
                <a:moveTo>
                  <a:pt x="517" y="1009"/>
                </a:moveTo>
                <a:lnTo>
                  <a:pt x="901" y="1009"/>
                </a:lnTo>
                <a:cubicBezTo>
                  <a:pt x="923" y="1009"/>
                  <a:pt x="940" y="1026"/>
                  <a:pt x="940" y="1047"/>
                </a:cubicBezTo>
                <a:cubicBezTo>
                  <a:pt x="940" y="1068"/>
                  <a:pt x="923" y="1085"/>
                  <a:pt x="901" y="1085"/>
                </a:cubicBezTo>
                <a:lnTo>
                  <a:pt x="517" y="1085"/>
                </a:lnTo>
                <a:cubicBezTo>
                  <a:pt x="496" y="1085"/>
                  <a:pt x="479" y="1068"/>
                  <a:pt x="479" y="1047"/>
                </a:cubicBezTo>
                <a:cubicBezTo>
                  <a:pt x="479" y="1026"/>
                  <a:pt x="496" y="1009"/>
                  <a:pt x="517" y="1009"/>
                </a:cubicBezTo>
                <a:close/>
                <a:moveTo>
                  <a:pt x="500" y="844"/>
                </a:moveTo>
                <a:lnTo>
                  <a:pt x="730" y="465"/>
                </a:lnTo>
                <a:lnTo>
                  <a:pt x="836" y="529"/>
                </a:lnTo>
                <a:lnTo>
                  <a:pt x="606" y="908"/>
                </a:lnTo>
                <a:lnTo>
                  <a:pt x="500" y="844"/>
                </a:lnTo>
                <a:close/>
                <a:moveTo>
                  <a:pt x="352" y="754"/>
                </a:moveTo>
                <a:lnTo>
                  <a:pt x="582" y="375"/>
                </a:lnTo>
                <a:lnTo>
                  <a:pt x="688" y="439"/>
                </a:lnTo>
                <a:lnTo>
                  <a:pt x="458" y="818"/>
                </a:lnTo>
                <a:lnTo>
                  <a:pt x="352" y="754"/>
                </a:lnTo>
                <a:close/>
                <a:moveTo>
                  <a:pt x="326" y="1027"/>
                </a:moveTo>
                <a:lnTo>
                  <a:pt x="349" y="826"/>
                </a:lnTo>
                <a:lnTo>
                  <a:pt x="542" y="943"/>
                </a:lnTo>
                <a:lnTo>
                  <a:pt x="376" y="1057"/>
                </a:lnTo>
                <a:cubicBezTo>
                  <a:pt x="348" y="1078"/>
                  <a:pt x="320" y="1061"/>
                  <a:pt x="326" y="1027"/>
                </a:cubicBezTo>
                <a:close/>
                <a:moveTo>
                  <a:pt x="640" y="279"/>
                </a:moveTo>
                <a:lnTo>
                  <a:pt x="894" y="433"/>
                </a:lnTo>
                <a:lnTo>
                  <a:pt x="844" y="515"/>
                </a:lnTo>
                <a:lnTo>
                  <a:pt x="589" y="360"/>
                </a:lnTo>
                <a:lnTo>
                  <a:pt x="640" y="279"/>
                </a:lnTo>
                <a:close/>
                <a:moveTo>
                  <a:pt x="677" y="217"/>
                </a:moveTo>
                <a:cubicBezTo>
                  <a:pt x="697" y="185"/>
                  <a:pt x="738" y="175"/>
                  <a:pt x="770" y="194"/>
                </a:cubicBezTo>
                <a:lnTo>
                  <a:pt x="909" y="279"/>
                </a:lnTo>
                <a:cubicBezTo>
                  <a:pt x="941" y="298"/>
                  <a:pt x="951" y="340"/>
                  <a:pt x="932" y="371"/>
                </a:cubicBezTo>
                <a:lnTo>
                  <a:pt x="903" y="418"/>
                </a:lnTo>
                <a:lnTo>
                  <a:pt x="649" y="264"/>
                </a:lnTo>
                <a:lnTo>
                  <a:pt x="677" y="217"/>
                </a:lnTo>
                <a:close/>
                <a:moveTo>
                  <a:pt x="687" y="0"/>
                </a:moveTo>
                <a:cubicBezTo>
                  <a:pt x="1067" y="0"/>
                  <a:pt x="1374" y="308"/>
                  <a:pt x="1374" y="687"/>
                </a:cubicBezTo>
                <a:cubicBezTo>
                  <a:pt x="1374" y="1067"/>
                  <a:pt x="1067" y="1374"/>
                  <a:pt x="687" y="1374"/>
                </a:cubicBezTo>
                <a:cubicBezTo>
                  <a:pt x="308" y="1374"/>
                  <a:pt x="0" y="1067"/>
                  <a:pt x="0" y="687"/>
                </a:cubicBezTo>
                <a:cubicBezTo>
                  <a:pt x="0" y="308"/>
                  <a:pt x="308" y="0"/>
                  <a:pt x="687" y="0"/>
                </a:cubicBezTo>
                <a:close/>
                <a:moveTo>
                  <a:pt x="687" y="131"/>
                </a:moveTo>
                <a:cubicBezTo>
                  <a:pt x="994" y="131"/>
                  <a:pt x="1244" y="380"/>
                  <a:pt x="1244" y="687"/>
                </a:cubicBezTo>
                <a:cubicBezTo>
                  <a:pt x="1244" y="994"/>
                  <a:pt x="994" y="1244"/>
                  <a:pt x="687" y="1244"/>
                </a:cubicBezTo>
                <a:cubicBezTo>
                  <a:pt x="380" y="1244"/>
                  <a:pt x="131" y="994"/>
                  <a:pt x="131" y="687"/>
                </a:cubicBezTo>
                <a:cubicBezTo>
                  <a:pt x="131" y="380"/>
                  <a:pt x="380" y="131"/>
                  <a:pt x="687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68"/>
          <p:cNvSpPr txBox="1">
            <a:spLocks noChangeArrowheads="1"/>
          </p:cNvSpPr>
          <p:nvPr/>
        </p:nvSpPr>
        <p:spPr bwMode="auto">
          <a:xfrm>
            <a:off x="1216505" y="908720"/>
            <a:ext cx="64636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独自标注连续视频帧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2350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帧（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2fps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），其中视频采集自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webcam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，监控场景为菜市场，分辨率较低。标注完成的视频帧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帧作为训练集，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350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帧作为测试集，训练集和测试集取自不同时间段。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1343472" y="3212976"/>
            <a:ext cx="9793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使用数据增强办法，其中整理实现的数据增强方法有：模拟光照，旋转抖动，椒盐噪声，高斯噪声，镜像翻转，颜色抖动，模糊处理。</a:t>
            </a:r>
            <a:endParaRPr lang="zh-CN" altLang="en-US" sz="16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003" y="770595"/>
            <a:ext cx="3064486" cy="229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53" y="4024780"/>
            <a:ext cx="1040814" cy="11098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63" y="4050154"/>
            <a:ext cx="1106693" cy="1180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22" y="5314331"/>
            <a:ext cx="1071100" cy="1142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22" y="4024780"/>
            <a:ext cx="1114805" cy="11887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64" y="4024780"/>
            <a:ext cx="1038559" cy="1107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25" y="4024780"/>
            <a:ext cx="1038559" cy="1107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86" y="4024780"/>
            <a:ext cx="1038559" cy="11074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803" y="4038182"/>
            <a:ext cx="1025990" cy="10940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92" y="5325871"/>
            <a:ext cx="1071800" cy="11428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45" y="5325955"/>
            <a:ext cx="1076330" cy="1147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11" y="5313588"/>
            <a:ext cx="1071799" cy="11428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54" y="5313588"/>
            <a:ext cx="1078877" cy="11504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89" y="5251845"/>
            <a:ext cx="1101411" cy="11744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92" y="5271794"/>
            <a:ext cx="1082704" cy="115451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22" y="4235012"/>
            <a:ext cx="1866667" cy="1990476"/>
          </a:xfrm>
          <a:prstGeom prst="rect">
            <a:avLst/>
          </a:prstGeom>
        </p:spPr>
      </p:pic>
    </p:spTree>
  </p:cSld>
  <p:clrMapOvr>
    <a:masterClrMapping/>
  </p:clrMapOvr>
  <p:transition spd="slow" advTm="5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 tmFilter="0,0; .5, 1; 1, 1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2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2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59" grpId="0" animBg="1"/>
      <p:bldP spid="4" grpId="0" autoUpdateAnimBg="0"/>
      <p:bldP spid="5" grpId="0" autoUpdateAnimBg="0"/>
    </p:bldLst>
  </p:timing>
</p:sld>
</file>

<file path=ppt/theme/theme1.xml><?xml version="1.0" encoding="utf-8"?>
<a:theme xmlns:a="http://schemas.openxmlformats.org/drawingml/2006/main" name="2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4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5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6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6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默认设计模板">
  <a:themeElements>
    <a:clrScheme name="">
      <a:dk1>
        <a:srgbClr val="024C89"/>
      </a:dk1>
      <a:lt1>
        <a:srgbClr val="B12923"/>
      </a:lt1>
      <a:dk2>
        <a:srgbClr val="999999"/>
      </a:dk2>
      <a:lt2>
        <a:srgbClr val="333333"/>
      </a:lt2>
      <a:accent1>
        <a:srgbClr val="FFFFFF"/>
      </a:accent1>
      <a:accent2>
        <a:srgbClr val="002953"/>
      </a:accent2>
      <a:accent3>
        <a:srgbClr val="D5ACAC"/>
      </a:accent3>
      <a:accent4>
        <a:srgbClr val="014074"/>
      </a:accent4>
      <a:accent5>
        <a:srgbClr val="FFFFFF"/>
      </a:accent5>
      <a:accent6>
        <a:srgbClr val="00244A"/>
      </a:accent6>
      <a:hlink>
        <a:srgbClr val="FFFFFF"/>
      </a:hlink>
      <a:folHlink>
        <a:srgbClr val="002953"/>
      </a:folHlink>
    </a:clrScheme>
    <a:fontScheme name="7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7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Pages>0</Pages>
  <Words>1367</Words>
  <Characters>0</Characters>
  <Application>Microsoft Office PowerPoint</Application>
  <DocSecurity>0</DocSecurity>
  <PresentationFormat>宽屏</PresentationFormat>
  <Lines>0</Lines>
  <Paragraphs>178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仿宋_GB2312</vt:lpstr>
      <vt:lpstr>宋体</vt:lpstr>
      <vt:lpstr>微软雅黑</vt:lpstr>
      <vt:lpstr>Arial</vt:lpstr>
      <vt:lpstr>Calibri</vt:lpstr>
      <vt:lpstr>2_默认设计模板</vt:lpstr>
      <vt:lpstr>3_默认设计模板</vt:lpstr>
      <vt:lpstr>4_默认设计模板</vt:lpstr>
      <vt:lpstr>5_默认设计模板</vt:lpstr>
      <vt:lpstr>6_默认设计模板</vt:lpstr>
      <vt:lpstr>7_默认设计模板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youansheng</cp:lastModifiedBy>
  <cp:revision>692</cp:revision>
  <dcterms:created xsi:type="dcterms:W3CDTF">2013-01-25T01:44:32Z</dcterms:created>
  <dcterms:modified xsi:type="dcterms:W3CDTF">2017-05-12T01:40:54Z</dcterms:modified>
</cp:coreProperties>
</file>